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0" r:id="rId4"/>
    <p:sldId id="257" r:id="rId5"/>
    <p:sldId id="282" r:id="rId6"/>
    <p:sldId id="283" r:id="rId7"/>
    <p:sldId id="284" r:id="rId8"/>
    <p:sldId id="285" r:id="rId9"/>
    <p:sldId id="263" r:id="rId10"/>
    <p:sldId id="286" r:id="rId11"/>
    <p:sldId id="264" r:id="rId12"/>
    <p:sldId id="265" r:id="rId13"/>
    <p:sldId id="288" r:id="rId14"/>
    <p:sldId id="261" r:id="rId15"/>
    <p:sldId id="267" r:id="rId16"/>
    <p:sldId id="272" r:id="rId17"/>
    <p:sldId id="269" r:id="rId18"/>
    <p:sldId id="268" r:id="rId19"/>
    <p:sldId id="262" r:id="rId20"/>
    <p:sldId id="273" r:id="rId21"/>
    <p:sldId id="274" r:id="rId22"/>
    <p:sldId id="280" r:id="rId23"/>
    <p:sldId id="266" r:id="rId24"/>
    <p:sldId id="277" r:id="rId25"/>
    <p:sldId id="275" r:id="rId26"/>
    <p:sldId id="276" r:id="rId27"/>
    <p:sldId id="281" r:id="rId28"/>
    <p:sldId id="278" r:id="rId29"/>
    <p:sldId id="287" r:id="rId30"/>
    <p:sldId id="279" r:id="rId31"/>
    <p:sldId id="270" r:id="rId32"/>
    <p:sldId id="271" r:id="rId33"/>
    <p:sldId id="2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D0B434-9A26-4F2C-A923-D62DC33F3438}" type="datetimeFigureOut">
              <a:rPr lang="en-CA" smtClean="0"/>
              <a:t>2013-10-06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6255D-B290-41AF-A682-A6BE3F998F51}" type="slidenum">
              <a:rPr lang="en-CA" smtClean="0"/>
              <a:t>‹#›</a:t>
            </a:fld>
            <a:endParaRPr lang="en-CA"/>
          </a:p>
        </p:txBody>
      </p:sp>
    </p:spTree>
    <p:extLst>
      <p:ext uri="{BB962C8B-B14F-4D97-AF65-F5344CB8AC3E}">
        <p14:creationId xmlns:p14="http://schemas.microsoft.com/office/powerpoint/2010/main" val="419384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66255D-B290-41AF-A682-A6BE3F998F51}" type="slidenum">
              <a:rPr lang="en-CA" smtClean="0"/>
              <a:t>10</a:t>
            </a:fld>
            <a:endParaRPr lang="en-CA"/>
          </a:p>
        </p:txBody>
      </p:sp>
    </p:spTree>
    <p:extLst>
      <p:ext uri="{BB962C8B-B14F-4D97-AF65-F5344CB8AC3E}">
        <p14:creationId xmlns:p14="http://schemas.microsoft.com/office/powerpoint/2010/main" val="3001362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“Facebook also recently came up with a thoughtful and innovative solution to the problem of anonymous online hate. While Facebook’s real-name policy means that a user will be identified with his or her posts, Facebook Pages allow for anonymous postings. Some of those postings cross a line—not the Community Standards line Facebook sets, which allows the immediate deletion of the content—but a line that when crossed can lead to distress for, and potential harm to, minorities. The frequently invoked example is humor that has racist, homophobic or anti-Semitic meaning. When such content appears on Pages and is brought to Facebook’s attention, Facebook asks the Page “administrator” (a Facebook user) to have his or her real name associated with the Page. Not surprisingly, most users prefer to remove the content rather than be associated with it.” (https://www.privacyassociation.org/privacy_perspectives/post/in_curtailing_hate_speech_online_will_privacy_sometimes_have_to_take_a_back)</a:t>
            </a:r>
            <a:endParaRPr lang="en-CA" dirty="0"/>
          </a:p>
        </p:txBody>
      </p:sp>
      <p:sp>
        <p:nvSpPr>
          <p:cNvPr id="4" name="Slide Number Placeholder 3"/>
          <p:cNvSpPr>
            <a:spLocks noGrp="1"/>
          </p:cNvSpPr>
          <p:nvPr>
            <p:ph type="sldNum" sz="quarter" idx="10"/>
          </p:nvPr>
        </p:nvSpPr>
        <p:spPr/>
        <p:txBody>
          <a:bodyPr/>
          <a:lstStyle/>
          <a:p>
            <a:fld id="{8366255D-B290-41AF-A682-A6BE3F998F51}" type="slidenum">
              <a:rPr lang="en-CA" smtClean="0"/>
              <a:t>26</a:t>
            </a:fld>
            <a:endParaRPr lang="en-CA"/>
          </a:p>
        </p:txBody>
      </p:sp>
    </p:spTree>
    <p:extLst>
      <p:ext uri="{BB962C8B-B14F-4D97-AF65-F5344CB8AC3E}">
        <p14:creationId xmlns:p14="http://schemas.microsoft.com/office/powerpoint/2010/main" val="3333748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764704"/>
            <a:ext cx="9144000" cy="2952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p:cNvSpPr>
            <a:spLocks noGrp="1"/>
          </p:cNvSpPr>
          <p:nvPr>
            <p:ph type="subTitle" idx="1" hasCustomPrompt="1"/>
          </p:nvPr>
        </p:nvSpPr>
        <p:spPr>
          <a:xfrm>
            <a:off x="1756303" y="4412704"/>
            <a:ext cx="6408712" cy="744488"/>
          </a:xfrm>
          <a:prstGeom prst="rect">
            <a:avLst/>
          </a:prstGeom>
        </p:spPr>
        <p:txBody>
          <a:bodyPr/>
          <a:lstStyle>
            <a:lvl1pPr marL="0" indent="0" algn="l">
              <a:buNone/>
              <a:defRPr sz="2000">
                <a:solidFill>
                  <a:schemeClr val="accent5">
                    <a:lumMod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1026" name="Picture 2" descr="C:\Users\lisa\Desktop\the sentinel project\logoblack.jpg"/>
          <p:cNvPicPr>
            <a:picLocks noChangeAspect="1" noChangeArrowheads="1"/>
          </p:cNvPicPr>
          <p:nvPr userDrawn="1"/>
        </p:nvPicPr>
        <p:blipFill>
          <a:blip r:embed="rId2" cstate="print"/>
          <a:srcRect/>
          <a:stretch>
            <a:fillRect/>
          </a:stretch>
        </p:blipFill>
        <p:spPr bwMode="auto">
          <a:xfrm>
            <a:off x="683568" y="1556793"/>
            <a:ext cx="8006731" cy="1512168"/>
          </a:xfrm>
          <a:prstGeom prst="rect">
            <a:avLst/>
          </a:prstGeom>
          <a:noFill/>
        </p:spPr>
      </p:pic>
      <p:sp>
        <p:nvSpPr>
          <p:cNvPr id="10" name="Rectangle 9"/>
          <p:cNvSpPr/>
          <p:nvPr userDrawn="1"/>
        </p:nvSpPr>
        <p:spPr>
          <a:xfrm>
            <a:off x="467544" y="0"/>
            <a:ext cx="7200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47836" y="1268760"/>
            <a:ext cx="7352556" cy="495746"/>
          </a:xfrm>
          <a:prstGeom prst="rect">
            <a:avLst/>
          </a:prstGeom>
        </p:spPr>
        <p:txBody>
          <a:bodyPr anchor="b"/>
          <a:lstStyle>
            <a:lvl1pPr marL="0" indent="0">
              <a:buNone/>
              <a:defRPr sz="2400" b="0">
                <a:solidFill>
                  <a:schemeClr val="accent5">
                    <a:lumMod val="75000"/>
                  </a:schemeClr>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p:nvPr>
        </p:nvSpPr>
        <p:spPr>
          <a:xfrm>
            <a:off x="755576" y="1988840"/>
            <a:ext cx="7920880" cy="3951288"/>
          </a:xfrm>
          <a:prstGeom prst="rect">
            <a:avLst/>
          </a:prstGeom>
        </p:spPr>
        <p:txBody>
          <a:bodyPr/>
          <a:lstStyle>
            <a:lvl1pPr>
              <a:buClr>
                <a:schemeClr val="accent5">
                  <a:lumMod val="75000"/>
                </a:schemeClr>
              </a:buClr>
              <a:defRPr sz="1600">
                <a:latin typeface="Trebuchet MS" pitchFamily="34" charset="0"/>
              </a:defRPr>
            </a:lvl1pPr>
            <a:lvl2pPr>
              <a:defRPr sz="2000"/>
            </a:lvl2pPr>
            <a:lvl3pPr>
              <a:buClr>
                <a:schemeClr val="accent5">
                  <a:lumMod val="60000"/>
                  <a:lumOff val="40000"/>
                </a:schemeClr>
              </a:buClr>
              <a:defRPr sz="1600">
                <a:latin typeface="Trebuchet MS"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2"/>
            <a:r>
              <a:rPr lang="en-US" dirty="0" smtClean="0"/>
              <a:t>Second level</a:t>
            </a:r>
          </a:p>
        </p:txBody>
      </p:sp>
      <p:sp>
        <p:nvSpPr>
          <p:cNvPr id="8" name="Footer Placeholder 7"/>
          <p:cNvSpPr>
            <a:spLocks noGrp="1"/>
          </p:cNvSpPr>
          <p:nvPr>
            <p:ph type="ftr" sz="quarter" idx="11"/>
          </p:nvPr>
        </p:nvSpPr>
        <p:spPr>
          <a:xfrm>
            <a:off x="668288" y="6448251"/>
            <a:ext cx="2895600" cy="365125"/>
          </a:xfrm>
          <a:prstGeom prst="rect">
            <a:avLst/>
          </a:prstGeom>
        </p:spPr>
        <p:txBody>
          <a:bodyPr/>
          <a:lstStyle>
            <a:lvl1pPr>
              <a:defRPr sz="1400">
                <a:solidFill>
                  <a:schemeClr val="bg1">
                    <a:lumMod val="50000"/>
                  </a:schemeClr>
                </a:solidFill>
                <a:latin typeface="Trebuchet MS" pitchFamily="34" charset="0"/>
              </a:defRPr>
            </a:lvl1pPr>
          </a:lstStyle>
          <a:p>
            <a:endParaRPr lang="en-CA" dirty="0"/>
          </a:p>
        </p:txBody>
      </p:sp>
      <p:sp>
        <p:nvSpPr>
          <p:cNvPr id="9" name="Slide Number Placeholder 8"/>
          <p:cNvSpPr>
            <a:spLocks noGrp="1"/>
          </p:cNvSpPr>
          <p:nvPr>
            <p:ph type="sldNum" sz="quarter" idx="12"/>
          </p:nvPr>
        </p:nvSpPr>
        <p:spPr>
          <a:xfrm>
            <a:off x="7658000" y="6448251"/>
            <a:ext cx="1162472" cy="365125"/>
          </a:xfrm>
          <a:prstGeom prst="rect">
            <a:avLst/>
          </a:prstGeom>
        </p:spPr>
        <p:txBody>
          <a:bodyPr/>
          <a:lstStyle>
            <a:lvl1pPr algn="r">
              <a:defRPr sz="1600">
                <a:solidFill>
                  <a:schemeClr val="accent5">
                    <a:lumMod val="75000"/>
                  </a:schemeClr>
                </a:solidFill>
                <a:latin typeface="Trebuchet MS" pitchFamily="34" charset="0"/>
              </a:defRPr>
            </a:lvl1pPr>
          </a:lstStyle>
          <a:p>
            <a:fld id="{5E45474B-B312-4653-8ED8-A3E58E4742B5}" type="slidenum">
              <a:rPr lang="en-CA" smtClean="0"/>
              <a:pPr/>
              <a:t>‹#›</a:t>
            </a:fld>
            <a:endParaRPr lang="en-CA" dirty="0"/>
          </a:p>
        </p:txBody>
      </p:sp>
      <p:pic>
        <p:nvPicPr>
          <p:cNvPr id="10" name="Picture 2" descr="C:\Users\lisa\Desktop\the sentinel project\logo.jpg"/>
          <p:cNvPicPr>
            <a:picLocks noChangeAspect="1" noChangeArrowheads="1"/>
          </p:cNvPicPr>
          <p:nvPr userDrawn="1"/>
        </p:nvPicPr>
        <p:blipFill>
          <a:blip r:embed="rId2" cstate="print"/>
          <a:srcRect/>
          <a:stretch>
            <a:fillRect/>
          </a:stretch>
        </p:blipFill>
        <p:spPr bwMode="auto">
          <a:xfrm>
            <a:off x="683568" y="260649"/>
            <a:ext cx="4752528" cy="897571"/>
          </a:xfrm>
          <a:prstGeom prst="rect">
            <a:avLst/>
          </a:prstGeom>
          <a:noFill/>
        </p:spPr>
      </p:pic>
      <p:sp>
        <p:nvSpPr>
          <p:cNvPr id="11" name="Rectangle 10"/>
          <p:cNvSpPr/>
          <p:nvPr userDrawn="1"/>
        </p:nvSpPr>
        <p:spPr>
          <a:xfrm>
            <a:off x="467544" y="0"/>
            <a:ext cx="7200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68144" y="1988840"/>
            <a:ext cx="2818656"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CA" dirty="0"/>
          </a:p>
        </p:txBody>
      </p:sp>
      <p:pic>
        <p:nvPicPr>
          <p:cNvPr id="8" name="Picture 2" descr="C:\Users\lisa\Desktop\the sentinel project\logo.jpg"/>
          <p:cNvPicPr>
            <a:picLocks noChangeAspect="1" noChangeArrowheads="1"/>
          </p:cNvPicPr>
          <p:nvPr userDrawn="1"/>
        </p:nvPicPr>
        <p:blipFill>
          <a:blip r:embed="rId2" cstate="print"/>
          <a:srcRect/>
          <a:stretch>
            <a:fillRect/>
          </a:stretch>
        </p:blipFill>
        <p:spPr bwMode="auto">
          <a:xfrm>
            <a:off x="683568" y="260649"/>
            <a:ext cx="4752528" cy="897571"/>
          </a:xfrm>
          <a:prstGeom prst="rect">
            <a:avLst/>
          </a:prstGeom>
          <a:noFill/>
        </p:spPr>
      </p:pic>
      <p:sp>
        <p:nvSpPr>
          <p:cNvPr id="9" name="Rectangle 8"/>
          <p:cNvSpPr/>
          <p:nvPr userDrawn="1"/>
        </p:nvSpPr>
        <p:spPr>
          <a:xfrm>
            <a:off x="467544" y="0"/>
            <a:ext cx="7200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2"/>
          <p:cNvSpPr>
            <a:spLocks noGrp="1"/>
          </p:cNvSpPr>
          <p:nvPr>
            <p:ph type="body" idx="1" hasCustomPrompt="1"/>
          </p:nvPr>
        </p:nvSpPr>
        <p:spPr>
          <a:xfrm>
            <a:off x="747836" y="1268760"/>
            <a:ext cx="7352556" cy="495746"/>
          </a:xfrm>
          <a:prstGeom prst="rect">
            <a:avLst/>
          </a:prstGeom>
        </p:spPr>
        <p:txBody>
          <a:bodyPr anchor="b"/>
          <a:lstStyle>
            <a:lvl1pPr marL="0" indent="0">
              <a:buNone/>
              <a:defRPr sz="2400" b="0">
                <a:solidFill>
                  <a:schemeClr val="accent5">
                    <a:lumMod val="75000"/>
                  </a:schemeClr>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11" name="Content Placeholder 3"/>
          <p:cNvSpPr>
            <a:spLocks noGrp="1"/>
          </p:cNvSpPr>
          <p:nvPr>
            <p:ph sz="half" idx="13"/>
          </p:nvPr>
        </p:nvSpPr>
        <p:spPr>
          <a:xfrm>
            <a:off x="755576" y="1988840"/>
            <a:ext cx="4896544" cy="4176464"/>
          </a:xfrm>
          <a:prstGeom prst="rect">
            <a:avLst/>
          </a:prstGeom>
        </p:spPr>
        <p:txBody>
          <a:bodyPr/>
          <a:lstStyle>
            <a:lvl1pPr>
              <a:buClr>
                <a:schemeClr val="accent5">
                  <a:lumMod val="75000"/>
                </a:schemeClr>
              </a:buClr>
              <a:defRPr sz="1600">
                <a:latin typeface="Trebuchet MS" pitchFamily="34" charset="0"/>
              </a:defRPr>
            </a:lvl1pPr>
            <a:lvl2pPr>
              <a:defRPr sz="2000"/>
            </a:lvl2pPr>
            <a:lvl3pPr>
              <a:buClr>
                <a:schemeClr val="accent5">
                  <a:lumMod val="60000"/>
                  <a:lumOff val="40000"/>
                </a:schemeClr>
              </a:buClr>
              <a:defRPr sz="1600">
                <a:latin typeface="Trebuchet MS" pitchFamily="34" charset="0"/>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2"/>
            <a:r>
              <a:rPr lang="en-US" dirty="0" smtClean="0"/>
              <a:t>Second level</a:t>
            </a:r>
          </a:p>
        </p:txBody>
      </p:sp>
      <p:sp>
        <p:nvSpPr>
          <p:cNvPr id="12" name="Footer Placeholder 7"/>
          <p:cNvSpPr>
            <a:spLocks noGrp="1"/>
          </p:cNvSpPr>
          <p:nvPr>
            <p:ph type="ftr" sz="quarter" idx="11"/>
          </p:nvPr>
        </p:nvSpPr>
        <p:spPr>
          <a:xfrm>
            <a:off x="668288" y="6448251"/>
            <a:ext cx="2895600" cy="365125"/>
          </a:xfrm>
          <a:prstGeom prst="rect">
            <a:avLst/>
          </a:prstGeom>
        </p:spPr>
        <p:txBody>
          <a:bodyPr/>
          <a:lstStyle>
            <a:lvl1pPr>
              <a:defRPr sz="1400">
                <a:solidFill>
                  <a:schemeClr val="bg1">
                    <a:lumMod val="50000"/>
                  </a:schemeClr>
                </a:solidFill>
                <a:latin typeface="Trebuchet MS" pitchFamily="34" charset="0"/>
              </a:defRPr>
            </a:lvl1pPr>
          </a:lstStyle>
          <a:p>
            <a:endParaRPr lang="en-CA" dirty="0"/>
          </a:p>
        </p:txBody>
      </p:sp>
      <p:sp>
        <p:nvSpPr>
          <p:cNvPr id="13" name="Slide Number Placeholder 8"/>
          <p:cNvSpPr>
            <a:spLocks noGrp="1"/>
          </p:cNvSpPr>
          <p:nvPr>
            <p:ph type="sldNum" sz="quarter" idx="12"/>
          </p:nvPr>
        </p:nvSpPr>
        <p:spPr>
          <a:xfrm>
            <a:off x="7658000" y="6448251"/>
            <a:ext cx="1162472" cy="365125"/>
          </a:xfrm>
          <a:prstGeom prst="rect">
            <a:avLst/>
          </a:prstGeom>
        </p:spPr>
        <p:txBody>
          <a:bodyPr/>
          <a:lstStyle>
            <a:lvl1pPr algn="r">
              <a:defRPr sz="1600">
                <a:solidFill>
                  <a:schemeClr val="accent5">
                    <a:lumMod val="75000"/>
                  </a:schemeClr>
                </a:solidFill>
                <a:latin typeface="Trebuchet MS" pitchFamily="34" charset="0"/>
              </a:defRPr>
            </a:lvl1pPr>
          </a:lstStyle>
          <a:p>
            <a:fld id="{F68F587F-EC09-465D-83ED-B3B4F913A574}"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Picture 2" descr="C:\Users\lisa\Desktop\the sentinel project\logo.jpg"/>
          <p:cNvPicPr>
            <a:picLocks noChangeAspect="1" noChangeArrowheads="1"/>
          </p:cNvPicPr>
          <p:nvPr userDrawn="1"/>
        </p:nvPicPr>
        <p:blipFill>
          <a:blip r:embed="rId2" cstate="print"/>
          <a:srcRect/>
          <a:stretch>
            <a:fillRect/>
          </a:stretch>
        </p:blipFill>
        <p:spPr bwMode="auto">
          <a:xfrm>
            <a:off x="683568" y="260649"/>
            <a:ext cx="4752528" cy="897571"/>
          </a:xfrm>
          <a:prstGeom prst="rect">
            <a:avLst/>
          </a:prstGeom>
          <a:noFill/>
        </p:spPr>
      </p:pic>
      <p:sp>
        <p:nvSpPr>
          <p:cNvPr id="9" name="Rectangle 8"/>
          <p:cNvSpPr/>
          <p:nvPr userDrawn="1"/>
        </p:nvSpPr>
        <p:spPr>
          <a:xfrm>
            <a:off x="467544" y="0"/>
            <a:ext cx="72008"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2"/>
          <p:cNvSpPr>
            <a:spLocks noGrp="1"/>
          </p:cNvSpPr>
          <p:nvPr>
            <p:ph type="body" idx="1" hasCustomPrompt="1"/>
          </p:nvPr>
        </p:nvSpPr>
        <p:spPr>
          <a:xfrm>
            <a:off x="747836" y="1268760"/>
            <a:ext cx="7352556" cy="495746"/>
          </a:xfrm>
          <a:prstGeom prst="rect">
            <a:avLst/>
          </a:prstGeom>
        </p:spPr>
        <p:txBody>
          <a:bodyPr anchor="b"/>
          <a:lstStyle>
            <a:lvl1pPr marL="0" indent="0">
              <a:buNone/>
              <a:defRPr sz="2400" b="0">
                <a:solidFill>
                  <a:schemeClr val="accent5">
                    <a:lumMod val="75000"/>
                  </a:schemeClr>
                </a:solidFill>
                <a:latin typeface="Trebuchet M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12" name="Footer Placeholder 7"/>
          <p:cNvSpPr>
            <a:spLocks noGrp="1"/>
          </p:cNvSpPr>
          <p:nvPr>
            <p:ph type="ftr" sz="quarter" idx="11"/>
          </p:nvPr>
        </p:nvSpPr>
        <p:spPr>
          <a:xfrm>
            <a:off x="668288" y="6448251"/>
            <a:ext cx="2895600" cy="365125"/>
          </a:xfrm>
          <a:prstGeom prst="rect">
            <a:avLst/>
          </a:prstGeom>
        </p:spPr>
        <p:txBody>
          <a:bodyPr/>
          <a:lstStyle>
            <a:lvl1pPr>
              <a:defRPr sz="1400">
                <a:solidFill>
                  <a:schemeClr val="bg1">
                    <a:lumMod val="50000"/>
                  </a:schemeClr>
                </a:solidFill>
                <a:latin typeface="Trebuchet MS" pitchFamily="34" charset="0"/>
              </a:defRPr>
            </a:lvl1pPr>
          </a:lstStyle>
          <a:p>
            <a:endParaRPr lang="en-CA" dirty="0"/>
          </a:p>
        </p:txBody>
      </p:sp>
      <p:sp>
        <p:nvSpPr>
          <p:cNvPr id="13" name="Slide Number Placeholder 8"/>
          <p:cNvSpPr>
            <a:spLocks noGrp="1"/>
          </p:cNvSpPr>
          <p:nvPr>
            <p:ph type="sldNum" sz="quarter" idx="12"/>
          </p:nvPr>
        </p:nvSpPr>
        <p:spPr>
          <a:xfrm>
            <a:off x="7658000" y="6448251"/>
            <a:ext cx="1162472" cy="365125"/>
          </a:xfrm>
          <a:prstGeom prst="rect">
            <a:avLst/>
          </a:prstGeom>
        </p:spPr>
        <p:txBody>
          <a:bodyPr/>
          <a:lstStyle>
            <a:lvl1pPr algn="r">
              <a:defRPr sz="1600">
                <a:solidFill>
                  <a:schemeClr val="accent5">
                    <a:lumMod val="75000"/>
                  </a:schemeClr>
                </a:solidFill>
                <a:latin typeface="Trebuchet MS" pitchFamily="34" charset="0"/>
              </a:defRPr>
            </a:lvl1pPr>
          </a:lstStyle>
          <a:p>
            <a:fld id="{7473865C-87E8-4EC3-82D8-513C29ED6B87}"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 id="214748365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31640" y="4149080"/>
            <a:ext cx="5544616" cy="1253048"/>
          </a:xfrm>
        </p:spPr>
        <p:txBody>
          <a:bodyPr/>
          <a:lstStyle/>
          <a:p>
            <a:pPr>
              <a:spcBef>
                <a:spcPts val="0"/>
              </a:spcBef>
            </a:pPr>
            <a:r>
              <a:rPr lang="en-CA" sz="2400" dirty="0"/>
              <a:t>Session 3 - Combating Discrimination Online (Part 1)</a:t>
            </a:r>
            <a:endParaRPr lang="en-CA"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Social Manifestation of Discriminatory </a:t>
            </a:r>
            <a:r>
              <a:rPr lang="en-CA" dirty="0" smtClean="0"/>
              <a:t>Psychology</a:t>
            </a:r>
            <a:endParaRPr lang="en-CA" dirty="0"/>
          </a:p>
        </p:txBody>
      </p:sp>
      <p:sp>
        <p:nvSpPr>
          <p:cNvPr id="3" name="Content Placeholder 2"/>
          <p:cNvSpPr>
            <a:spLocks noGrp="1"/>
          </p:cNvSpPr>
          <p:nvPr>
            <p:ph sz="half" idx="2"/>
          </p:nvPr>
        </p:nvSpPr>
        <p:spPr>
          <a:xfrm>
            <a:off x="755576" y="1988840"/>
            <a:ext cx="3240360" cy="3951288"/>
          </a:xfrm>
        </p:spPr>
        <p:txBody>
          <a:bodyPr/>
          <a:lstStyle/>
          <a:p>
            <a:pPr>
              <a:spcBef>
                <a:spcPts val="1800"/>
              </a:spcBef>
              <a:spcAft>
                <a:spcPts val="1800"/>
              </a:spcAft>
            </a:pPr>
            <a:r>
              <a:rPr lang="en-CA" sz="1800" dirty="0" smtClean="0"/>
              <a:t>The </a:t>
            </a:r>
            <a:r>
              <a:rPr lang="en-CA" sz="1800" dirty="0" smtClean="0"/>
              <a:t>“triad” of human rights abuses</a:t>
            </a:r>
          </a:p>
          <a:p>
            <a:pPr>
              <a:spcBef>
                <a:spcPts val="1800"/>
              </a:spcBef>
              <a:spcAft>
                <a:spcPts val="1800"/>
              </a:spcAft>
            </a:pPr>
            <a:r>
              <a:rPr lang="en-CA" sz="1800" dirty="0" smtClean="0"/>
              <a:t>Roles can change and sometimes people are all three at different times</a:t>
            </a:r>
          </a:p>
          <a:p>
            <a:pPr>
              <a:spcBef>
                <a:spcPts val="1800"/>
              </a:spcBef>
              <a:spcAft>
                <a:spcPts val="1800"/>
              </a:spcAft>
            </a:pPr>
            <a:r>
              <a:rPr lang="en-CA" sz="1800" dirty="0" smtClean="0"/>
              <a:t>Anti-discrimination campaigns must focus on </a:t>
            </a:r>
            <a:r>
              <a:rPr lang="en-CA" sz="1800" dirty="0" smtClean="0"/>
              <a:t>turning </a:t>
            </a:r>
            <a:r>
              <a:rPr lang="en-CA" sz="1800" dirty="0" smtClean="0"/>
              <a:t>bystanders into interveners</a:t>
            </a:r>
            <a:endParaRPr lang="en-CA" sz="1800" dirty="0"/>
          </a:p>
        </p:txBody>
      </p:sp>
      <p:grpSp>
        <p:nvGrpSpPr>
          <p:cNvPr id="17" name="Group 16"/>
          <p:cNvGrpSpPr/>
          <p:nvPr/>
        </p:nvGrpSpPr>
        <p:grpSpPr>
          <a:xfrm>
            <a:off x="3995936" y="2780928"/>
            <a:ext cx="4876460" cy="3816424"/>
            <a:chOff x="3995936" y="2708920"/>
            <a:chExt cx="4876460" cy="3816424"/>
          </a:xfrm>
        </p:grpSpPr>
        <p:sp>
          <p:nvSpPr>
            <p:cNvPr id="7" name="Oval 6"/>
            <p:cNvSpPr>
              <a:spLocks noChangeAspect="1"/>
            </p:cNvSpPr>
            <p:nvPr/>
          </p:nvSpPr>
          <p:spPr>
            <a:xfrm>
              <a:off x="5355704" y="2708920"/>
              <a:ext cx="201622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Perpetrators</a:t>
              </a:r>
              <a:endParaRPr lang="en-CA" b="1" dirty="0"/>
            </a:p>
          </p:txBody>
        </p:sp>
        <p:sp>
          <p:nvSpPr>
            <p:cNvPr id="8" name="Oval 7"/>
            <p:cNvSpPr/>
            <p:nvPr/>
          </p:nvSpPr>
          <p:spPr>
            <a:xfrm>
              <a:off x="3995936" y="5013176"/>
              <a:ext cx="201600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Victims</a:t>
              </a:r>
              <a:endParaRPr lang="en-CA" b="1" dirty="0"/>
            </a:p>
          </p:txBody>
        </p:sp>
        <p:sp>
          <p:nvSpPr>
            <p:cNvPr id="9" name="Oval 8"/>
            <p:cNvSpPr/>
            <p:nvPr/>
          </p:nvSpPr>
          <p:spPr>
            <a:xfrm>
              <a:off x="6856396" y="5013176"/>
              <a:ext cx="201600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Bystanders</a:t>
              </a:r>
              <a:endParaRPr lang="en-CA" b="1" dirty="0"/>
            </a:p>
          </p:txBody>
        </p:sp>
        <p:cxnSp>
          <p:nvCxnSpPr>
            <p:cNvPr id="12" name="Straight Arrow Connector 11"/>
            <p:cNvCxnSpPr>
              <a:stCxn id="7" idx="5"/>
              <a:endCxn id="9" idx="0"/>
            </p:cNvCxnSpPr>
            <p:nvPr/>
          </p:nvCxnSpPr>
          <p:spPr>
            <a:xfrm>
              <a:off x="7076659" y="3999636"/>
              <a:ext cx="787737" cy="101354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8" idx="6"/>
            </p:cNvCxnSpPr>
            <p:nvPr/>
          </p:nvCxnSpPr>
          <p:spPr>
            <a:xfrm flipH="1">
              <a:off x="6011936" y="5769260"/>
              <a:ext cx="844460"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0"/>
              <a:endCxn id="7" idx="3"/>
            </p:cNvCxnSpPr>
            <p:nvPr/>
          </p:nvCxnSpPr>
          <p:spPr>
            <a:xfrm flipV="1">
              <a:off x="5003936" y="3999636"/>
              <a:ext cx="647037" cy="101354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0622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Cultures of Hate and Discrimination</a:t>
            </a:r>
            <a:endParaRPr lang="en-CA" dirty="0"/>
          </a:p>
        </p:txBody>
      </p:sp>
      <p:sp>
        <p:nvSpPr>
          <p:cNvPr id="3" name="Content Placeholder 2"/>
          <p:cNvSpPr>
            <a:spLocks noGrp="1"/>
          </p:cNvSpPr>
          <p:nvPr>
            <p:ph sz="half" idx="2"/>
          </p:nvPr>
        </p:nvSpPr>
        <p:spPr>
          <a:xfrm>
            <a:off x="755575" y="1988840"/>
            <a:ext cx="4751255" cy="3951288"/>
          </a:xfrm>
        </p:spPr>
        <p:txBody>
          <a:bodyPr/>
          <a:lstStyle/>
          <a:p>
            <a:pPr>
              <a:spcBef>
                <a:spcPts val="1200"/>
              </a:spcBef>
              <a:spcAft>
                <a:spcPts val="1200"/>
              </a:spcAft>
            </a:pPr>
            <a:r>
              <a:rPr lang="en-CA" sz="1800" dirty="0" smtClean="0"/>
              <a:t>Affect both individuals and all of society</a:t>
            </a:r>
          </a:p>
          <a:p>
            <a:pPr>
              <a:spcBef>
                <a:spcPts val="1200"/>
              </a:spcBef>
              <a:spcAft>
                <a:spcPts val="1200"/>
              </a:spcAft>
            </a:pPr>
            <a:r>
              <a:rPr lang="en-CA" sz="1800" dirty="0" smtClean="0"/>
              <a:t>Damaging to society on many levels</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Social</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Economic</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Political / democratic</a:t>
            </a:r>
          </a:p>
          <a:p>
            <a:pPr>
              <a:spcBef>
                <a:spcPts val="1200"/>
              </a:spcBef>
              <a:spcAft>
                <a:spcPts val="1200"/>
              </a:spcAft>
            </a:pPr>
            <a:r>
              <a:rPr lang="en-CA" sz="1800" dirty="0" smtClean="0"/>
              <a:t>Create invisible barriers that divide society prevent valuable interactions</a:t>
            </a:r>
            <a:endParaRPr lang="en-CA" sz="1800" dirty="0">
              <a:latin typeface="Trebuchet MS" pitchFamily="34" charset="0"/>
            </a:endParaRPr>
          </a:p>
        </p:txBody>
      </p:sp>
      <p:grpSp>
        <p:nvGrpSpPr>
          <p:cNvPr id="97" name="Group 96"/>
          <p:cNvGrpSpPr/>
          <p:nvPr/>
        </p:nvGrpSpPr>
        <p:grpSpPr>
          <a:xfrm>
            <a:off x="7668344" y="2455660"/>
            <a:ext cx="2021618" cy="2053460"/>
            <a:chOff x="6536018" y="1805598"/>
            <a:chExt cx="2140936" cy="2197476"/>
          </a:xfrm>
        </p:grpSpPr>
        <p:sp>
          <p:nvSpPr>
            <p:cNvPr id="81" name="Oval 80"/>
            <p:cNvSpPr/>
            <p:nvPr/>
          </p:nvSpPr>
          <p:spPr>
            <a:xfrm>
              <a:off x="6536018" y="1805598"/>
              <a:ext cx="2140936" cy="219747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2" name="Group 61"/>
            <p:cNvGrpSpPr/>
            <p:nvPr/>
          </p:nvGrpSpPr>
          <p:grpSpPr>
            <a:xfrm>
              <a:off x="6948264" y="2073157"/>
              <a:ext cx="1368152" cy="1643875"/>
              <a:chOff x="6948264" y="2073157"/>
              <a:chExt cx="1368152" cy="1643875"/>
            </a:xfrm>
          </p:grpSpPr>
          <p:sp>
            <p:nvSpPr>
              <p:cNvPr id="4" name="Oval 3"/>
              <p:cNvSpPr/>
              <p:nvPr/>
            </p:nvSpPr>
            <p:spPr>
              <a:xfrm>
                <a:off x="6948264"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7956376" y="29969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695204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7773238" y="207315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361558" y="28169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a:stCxn id="4" idx="5"/>
                <a:endCxn id="8" idx="1"/>
              </p:cNvCxnSpPr>
              <p:nvPr/>
            </p:nvCxnSpPr>
            <p:spPr>
              <a:xfrm>
                <a:off x="7255577" y="2584185"/>
                <a:ext cx="158708"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6"/>
                <a:endCxn id="7" idx="2"/>
              </p:cNvCxnSpPr>
              <p:nvPr/>
            </p:nvCxnSpPr>
            <p:spPr>
              <a:xfrm flipV="1">
                <a:off x="7308304" y="2253177"/>
                <a:ext cx="464934" cy="203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4"/>
                <a:endCxn id="5" idx="0"/>
              </p:cNvCxnSpPr>
              <p:nvPr/>
            </p:nvCxnSpPr>
            <p:spPr>
              <a:xfrm>
                <a:off x="7953258" y="2433197"/>
                <a:ext cx="183138" cy="563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3"/>
                <a:endCxn id="8" idx="7"/>
              </p:cNvCxnSpPr>
              <p:nvPr/>
            </p:nvCxnSpPr>
            <p:spPr>
              <a:xfrm flipH="1">
                <a:off x="7668871" y="2380470"/>
                <a:ext cx="157094" cy="48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8" idx="6"/>
                <a:endCxn id="5" idx="2"/>
              </p:cNvCxnSpPr>
              <p:nvPr/>
            </p:nvCxnSpPr>
            <p:spPr>
              <a:xfrm>
                <a:off x="7721598" y="2996952"/>
                <a:ext cx="234778"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 idx="4"/>
                <a:endCxn id="6" idx="0"/>
              </p:cNvCxnSpPr>
              <p:nvPr/>
            </p:nvCxnSpPr>
            <p:spPr>
              <a:xfrm>
                <a:off x="7128284" y="2636912"/>
                <a:ext cx="377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3"/>
                <a:endCxn id="6" idx="7"/>
              </p:cNvCxnSpPr>
              <p:nvPr/>
            </p:nvCxnSpPr>
            <p:spPr>
              <a:xfrm flipH="1">
                <a:off x="7259355" y="3124245"/>
                <a:ext cx="154930"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3"/>
                <a:endCxn id="6" idx="6"/>
              </p:cNvCxnSpPr>
              <p:nvPr/>
            </p:nvCxnSpPr>
            <p:spPr>
              <a:xfrm flipH="1">
                <a:off x="7312082" y="3304265"/>
                <a:ext cx="697021" cy="23274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9" name="Group 98"/>
          <p:cNvGrpSpPr/>
          <p:nvPr/>
        </p:nvGrpSpPr>
        <p:grpSpPr>
          <a:xfrm>
            <a:off x="5317210" y="2694262"/>
            <a:ext cx="2159291" cy="2030882"/>
            <a:chOff x="3565012" y="3140968"/>
            <a:chExt cx="2447148" cy="2304315"/>
          </a:xfrm>
        </p:grpSpPr>
        <p:sp>
          <p:nvSpPr>
            <p:cNvPr id="82" name="Oval 81"/>
            <p:cNvSpPr/>
            <p:nvPr/>
          </p:nvSpPr>
          <p:spPr>
            <a:xfrm>
              <a:off x="3565012" y="3140968"/>
              <a:ext cx="2447148" cy="2304315"/>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3" name="Group 62"/>
            <p:cNvGrpSpPr/>
            <p:nvPr/>
          </p:nvGrpSpPr>
          <p:grpSpPr>
            <a:xfrm>
              <a:off x="3779912" y="3545810"/>
              <a:ext cx="2122019" cy="1411128"/>
              <a:chOff x="5716968" y="4125385"/>
              <a:chExt cx="2122019" cy="1411128"/>
            </a:xfrm>
          </p:grpSpPr>
          <p:sp>
            <p:nvSpPr>
              <p:cNvPr id="25" name="Oval 24"/>
              <p:cNvSpPr/>
              <p:nvPr/>
            </p:nvSpPr>
            <p:spPr>
              <a:xfrm>
                <a:off x="5905183" y="415461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6793753" y="517647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5716968" y="495932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6906399" y="412538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6392516" y="462187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Straight Connector 29"/>
              <p:cNvCxnSpPr>
                <a:stCxn id="25" idx="5"/>
                <a:endCxn id="29" idx="1"/>
              </p:cNvCxnSpPr>
              <p:nvPr/>
            </p:nvCxnSpPr>
            <p:spPr>
              <a:xfrm>
                <a:off x="6212496" y="4461924"/>
                <a:ext cx="232747" cy="212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5" idx="6"/>
                <a:endCxn id="28" idx="2"/>
              </p:cNvCxnSpPr>
              <p:nvPr/>
            </p:nvCxnSpPr>
            <p:spPr>
              <a:xfrm flipV="1">
                <a:off x="6265223" y="4305405"/>
                <a:ext cx="641176" cy="29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4"/>
                <a:endCxn id="26" idx="0"/>
              </p:cNvCxnSpPr>
              <p:nvPr/>
            </p:nvCxnSpPr>
            <p:spPr>
              <a:xfrm flipH="1">
                <a:off x="6973773" y="4485425"/>
                <a:ext cx="112646" cy="691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8" idx="3"/>
                <a:endCxn id="29" idx="7"/>
              </p:cNvCxnSpPr>
              <p:nvPr/>
            </p:nvCxnSpPr>
            <p:spPr>
              <a:xfrm flipH="1">
                <a:off x="6699829" y="4432698"/>
                <a:ext cx="259297" cy="24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5"/>
                <a:endCxn id="26" idx="1"/>
              </p:cNvCxnSpPr>
              <p:nvPr/>
            </p:nvCxnSpPr>
            <p:spPr>
              <a:xfrm>
                <a:off x="6699829" y="4929188"/>
                <a:ext cx="146651" cy="300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5" idx="3"/>
                <a:endCxn id="27" idx="0"/>
              </p:cNvCxnSpPr>
              <p:nvPr/>
            </p:nvCxnSpPr>
            <p:spPr>
              <a:xfrm flipH="1">
                <a:off x="5896988" y="4461924"/>
                <a:ext cx="60922" cy="497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9" idx="3"/>
                <a:endCxn id="27" idx="7"/>
              </p:cNvCxnSpPr>
              <p:nvPr/>
            </p:nvCxnSpPr>
            <p:spPr>
              <a:xfrm flipH="1">
                <a:off x="6024281" y="4929188"/>
                <a:ext cx="420962" cy="8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6" idx="2"/>
                <a:endCxn id="27" idx="5"/>
              </p:cNvCxnSpPr>
              <p:nvPr/>
            </p:nvCxnSpPr>
            <p:spPr>
              <a:xfrm flipH="1" flipV="1">
                <a:off x="6024281" y="5266634"/>
                <a:ext cx="769472" cy="89859"/>
              </a:xfrm>
              <a:prstGeom prst="line">
                <a:avLst/>
              </a:prstGeom>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478947" y="467987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Straight Connector 58"/>
              <p:cNvCxnSpPr>
                <a:stCxn id="28" idx="5"/>
                <a:endCxn id="57" idx="1"/>
              </p:cNvCxnSpPr>
              <p:nvPr/>
            </p:nvCxnSpPr>
            <p:spPr>
              <a:xfrm>
                <a:off x="7213712" y="4432698"/>
                <a:ext cx="317962" cy="299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6" idx="7"/>
                <a:endCxn id="57" idx="3"/>
              </p:cNvCxnSpPr>
              <p:nvPr/>
            </p:nvCxnSpPr>
            <p:spPr>
              <a:xfrm flipV="1">
                <a:off x="7101066" y="4987187"/>
                <a:ext cx="430608" cy="24201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98" name="Group 97"/>
          <p:cNvGrpSpPr/>
          <p:nvPr/>
        </p:nvGrpSpPr>
        <p:grpSpPr>
          <a:xfrm>
            <a:off x="6683394" y="4469810"/>
            <a:ext cx="2231657" cy="2063864"/>
            <a:chOff x="6445297" y="4499335"/>
            <a:chExt cx="2447148" cy="2304315"/>
          </a:xfrm>
        </p:grpSpPr>
        <p:sp>
          <p:nvSpPr>
            <p:cNvPr id="96" name="Oval 95"/>
            <p:cNvSpPr/>
            <p:nvPr/>
          </p:nvSpPr>
          <p:spPr>
            <a:xfrm>
              <a:off x="6445297" y="4499335"/>
              <a:ext cx="2447148" cy="2304315"/>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4" name="Group 63"/>
            <p:cNvGrpSpPr/>
            <p:nvPr/>
          </p:nvGrpSpPr>
          <p:grpSpPr>
            <a:xfrm>
              <a:off x="6675618" y="4739786"/>
              <a:ext cx="2122019" cy="1683151"/>
              <a:chOff x="5716968" y="3853362"/>
              <a:chExt cx="2122019" cy="1683151"/>
            </a:xfrm>
          </p:grpSpPr>
          <p:sp>
            <p:nvSpPr>
              <p:cNvPr id="65" name="Oval 64"/>
              <p:cNvSpPr/>
              <p:nvPr/>
            </p:nvSpPr>
            <p:spPr>
              <a:xfrm>
                <a:off x="6057898" y="385336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p:cNvSpPr/>
              <p:nvPr/>
            </p:nvSpPr>
            <p:spPr>
              <a:xfrm>
                <a:off x="6793753" y="517647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p:cNvSpPr/>
              <p:nvPr/>
            </p:nvSpPr>
            <p:spPr>
              <a:xfrm>
                <a:off x="5716968" y="495932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p:cNvSpPr/>
              <p:nvPr/>
            </p:nvSpPr>
            <p:spPr>
              <a:xfrm>
                <a:off x="6956330" y="394536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p:cNvSpPr/>
              <p:nvPr/>
            </p:nvSpPr>
            <p:spPr>
              <a:xfrm>
                <a:off x="6392516" y="462187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0" name="Straight Connector 69"/>
              <p:cNvCxnSpPr>
                <a:stCxn id="65" idx="4"/>
                <a:endCxn id="69" idx="1"/>
              </p:cNvCxnSpPr>
              <p:nvPr/>
            </p:nvCxnSpPr>
            <p:spPr>
              <a:xfrm>
                <a:off x="6237918" y="4213402"/>
                <a:ext cx="207325" cy="46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5" idx="6"/>
                <a:endCxn id="68" idx="2"/>
              </p:cNvCxnSpPr>
              <p:nvPr/>
            </p:nvCxnSpPr>
            <p:spPr>
              <a:xfrm>
                <a:off x="6417938" y="4033382"/>
                <a:ext cx="538392" cy="92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8" idx="4"/>
                <a:endCxn id="66" idx="0"/>
              </p:cNvCxnSpPr>
              <p:nvPr/>
            </p:nvCxnSpPr>
            <p:spPr>
              <a:xfrm flipH="1">
                <a:off x="6973773" y="4305405"/>
                <a:ext cx="162577" cy="871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8" idx="3"/>
                <a:endCxn id="69" idx="7"/>
              </p:cNvCxnSpPr>
              <p:nvPr/>
            </p:nvCxnSpPr>
            <p:spPr>
              <a:xfrm flipH="1">
                <a:off x="6699829" y="4252678"/>
                <a:ext cx="309228" cy="421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5"/>
                <a:endCxn id="66" idx="1"/>
              </p:cNvCxnSpPr>
              <p:nvPr/>
            </p:nvCxnSpPr>
            <p:spPr>
              <a:xfrm>
                <a:off x="6699829" y="4929188"/>
                <a:ext cx="146651" cy="300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5" idx="3"/>
                <a:endCxn id="67" idx="0"/>
              </p:cNvCxnSpPr>
              <p:nvPr/>
            </p:nvCxnSpPr>
            <p:spPr>
              <a:xfrm flipH="1">
                <a:off x="5896988" y="4160675"/>
                <a:ext cx="213637" cy="798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9" idx="3"/>
                <a:endCxn id="67" idx="7"/>
              </p:cNvCxnSpPr>
              <p:nvPr/>
            </p:nvCxnSpPr>
            <p:spPr>
              <a:xfrm flipH="1">
                <a:off x="6024281" y="4929188"/>
                <a:ext cx="420962" cy="8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6" idx="2"/>
                <a:endCxn id="67" idx="6"/>
              </p:cNvCxnSpPr>
              <p:nvPr/>
            </p:nvCxnSpPr>
            <p:spPr>
              <a:xfrm flipH="1" flipV="1">
                <a:off x="6077008" y="5139341"/>
                <a:ext cx="716745" cy="217152"/>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478947" y="467987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9" name="Straight Connector 78"/>
              <p:cNvCxnSpPr>
                <a:stCxn id="68" idx="5"/>
                <a:endCxn id="78" idx="1"/>
              </p:cNvCxnSpPr>
              <p:nvPr/>
            </p:nvCxnSpPr>
            <p:spPr>
              <a:xfrm>
                <a:off x="7263643" y="4252678"/>
                <a:ext cx="268031" cy="47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6" idx="7"/>
                <a:endCxn id="78" idx="3"/>
              </p:cNvCxnSpPr>
              <p:nvPr/>
            </p:nvCxnSpPr>
            <p:spPr>
              <a:xfrm flipV="1">
                <a:off x="7101066" y="4987187"/>
                <a:ext cx="430608" cy="24201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03" name="Group 102"/>
          <p:cNvGrpSpPr/>
          <p:nvPr/>
        </p:nvGrpSpPr>
        <p:grpSpPr>
          <a:xfrm>
            <a:off x="6503160" y="630778"/>
            <a:ext cx="2021618" cy="2053460"/>
            <a:chOff x="6536018" y="1805598"/>
            <a:chExt cx="2140936" cy="2197476"/>
          </a:xfrm>
        </p:grpSpPr>
        <p:sp>
          <p:nvSpPr>
            <p:cNvPr id="104" name="Oval 103"/>
            <p:cNvSpPr/>
            <p:nvPr/>
          </p:nvSpPr>
          <p:spPr>
            <a:xfrm>
              <a:off x="6536018" y="1805598"/>
              <a:ext cx="2140936" cy="2197476"/>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5" name="Group 104"/>
            <p:cNvGrpSpPr/>
            <p:nvPr/>
          </p:nvGrpSpPr>
          <p:grpSpPr>
            <a:xfrm>
              <a:off x="6948264" y="2073157"/>
              <a:ext cx="1368152" cy="1643875"/>
              <a:chOff x="6948264" y="2073157"/>
              <a:chExt cx="1368152" cy="1643875"/>
            </a:xfrm>
          </p:grpSpPr>
          <p:sp>
            <p:nvSpPr>
              <p:cNvPr id="106" name="Oval 105"/>
              <p:cNvSpPr/>
              <p:nvPr/>
            </p:nvSpPr>
            <p:spPr>
              <a:xfrm>
                <a:off x="6948264"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7" name="Oval 106"/>
              <p:cNvSpPr/>
              <p:nvPr/>
            </p:nvSpPr>
            <p:spPr>
              <a:xfrm>
                <a:off x="7956376" y="29969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Oval 107"/>
              <p:cNvSpPr/>
              <p:nvPr/>
            </p:nvSpPr>
            <p:spPr>
              <a:xfrm>
                <a:off x="695204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Oval 108"/>
              <p:cNvSpPr/>
              <p:nvPr/>
            </p:nvSpPr>
            <p:spPr>
              <a:xfrm>
                <a:off x="7773238" y="207315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Oval 109"/>
              <p:cNvSpPr/>
              <p:nvPr/>
            </p:nvSpPr>
            <p:spPr>
              <a:xfrm>
                <a:off x="7361558" y="28169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1" name="Straight Connector 110"/>
              <p:cNvCxnSpPr>
                <a:stCxn id="106" idx="5"/>
                <a:endCxn id="110" idx="1"/>
              </p:cNvCxnSpPr>
              <p:nvPr/>
            </p:nvCxnSpPr>
            <p:spPr>
              <a:xfrm>
                <a:off x="7255577" y="2584185"/>
                <a:ext cx="158708"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6" idx="6"/>
                <a:endCxn id="109" idx="2"/>
              </p:cNvCxnSpPr>
              <p:nvPr/>
            </p:nvCxnSpPr>
            <p:spPr>
              <a:xfrm flipV="1">
                <a:off x="7308304" y="2253177"/>
                <a:ext cx="464934" cy="203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9" idx="4"/>
                <a:endCxn id="107" idx="0"/>
              </p:cNvCxnSpPr>
              <p:nvPr/>
            </p:nvCxnSpPr>
            <p:spPr>
              <a:xfrm>
                <a:off x="7953258" y="2433197"/>
                <a:ext cx="183138" cy="563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9" idx="3"/>
                <a:endCxn id="110" idx="7"/>
              </p:cNvCxnSpPr>
              <p:nvPr/>
            </p:nvCxnSpPr>
            <p:spPr>
              <a:xfrm flipH="1">
                <a:off x="7668871" y="2380470"/>
                <a:ext cx="157094" cy="48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0" idx="6"/>
                <a:endCxn id="107" idx="2"/>
              </p:cNvCxnSpPr>
              <p:nvPr/>
            </p:nvCxnSpPr>
            <p:spPr>
              <a:xfrm>
                <a:off x="7721598" y="2996952"/>
                <a:ext cx="234778"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06" idx="4"/>
                <a:endCxn id="108" idx="0"/>
              </p:cNvCxnSpPr>
              <p:nvPr/>
            </p:nvCxnSpPr>
            <p:spPr>
              <a:xfrm>
                <a:off x="7128284" y="2636912"/>
                <a:ext cx="377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10" idx="3"/>
                <a:endCxn id="108" idx="7"/>
              </p:cNvCxnSpPr>
              <p:nvPr/>
            </p:nvCxnSpPr>
            <p:spPr>
              <a:xfrm flipH="1">
                <a:off x="7259355" y="3124245"/>
                <a:ext cx="154930"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7" idx="3"/>
                <a:endCxn id="108" idx="6"/>
              </p:cNvCxnSpPr>
              <p:nvPr/>
            </p:nvCxnSpPr>
            <p:spPr>
              <a:xfrm flipH="1">
                <a:off x="7312082" y="3304265"/>
                <a:ext cx="697021" cy="232747"/>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974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Tolerance versus </a:t>
            </a:r>
            <a:r>
              <a:rPr lang="en-CA" dirty="0" smtClean="0"/>
              <a:t>acceptance</a:t>
            </a:r>
            <a:endParaRPr lang="en-CA" dirty="0"/>
          </a:p>
        </p:txBody>
      </p:sp>
      <p:sp>
        <p:nvSpPr>
          <p:cNvPr id="3" name="Content Placeholder 2"/>
          <p:cNvSpPr>
            <a:spLocks noGrp="1"/>
          </p:cNvSpPr>
          <p:nvPr>
            <p:ph sz="half" idx="2"/>
          </p:nvPr>
        </p:nvSpPr>
        <p:spPr>
          <a:xfrm>
            <a:off x="755576" y="1988840"/>
            <a:ext cx="4561634" cy="3951288"/>
          </a:xfrm>
        </p:spPr>
        <p:txBody>
          <a:bodyPr/>
          <a:lstStyle/>
          <a:p>
            <a:pPr>
              <a:spcBef>
                <a:spcPts val="1200"/>
              </a:spcBef>
              <a:spcAft>
                <a:spcPts val="1200"/>
              </a:spcAft>
            </a:pPr>
            <a:r>
              <a:rPr lang="en-CA" sz="1800" dirty="0" smtClean="0">
                <a:solidFill>
                  <a:schemeClr val="accent5">
                    <a:lumMod val="75000"/>
                  </a:schemeClr>
                </a:solidFill>
              </a:rPr>
              <a:t>Tolerance</a:t>
            </a:r>
            <a:r>
              <a:rPr lang="en-CA" sz="1800" dirty="0" smtClean="0"/>
              <a:t> – Seeing others as different, not necessarily valuing them, but living with their presence if required (i.e. if legally enforced)</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Similar to </a:t>
            </a:r>
            <a:r>
              <a:rPr lang="en-CA" sz="1800" dirty="0" smtClean="0">
                <a:solidFill>
                  <a:schemeClr val="accent5">
                    <a:lumMod val="75000"/>
                  </a:schemeClr>
                </a:solidFill>
                <a:latin typeface="Trebuchet MS" pitchFamily="34" charset="0"/>
              </a:rPr>
              <a:t>negative peace</a:t>
            </a:r>
            <a:r>
              <a:rPr lang="en-CA" sz="1800" dirty="0" smtClean="0">
                <a:latin typeface="Trebuchet MS" pitchFamily="34" charset="0"/>
              </a:rPr>
              <a:t> – The mere absence of open conflict</a:t>
            </a:r>
          </a:p>
          <a:p>
            <a:pPr>
              <a:spcBef>
                <a:spcPts val="1200"/>
              </a:spcBef>
              <a:spcAft>
                <a:spcPts val="1200"/>
              </a:spcAft>
            </a:pPr>
            <a:r>
              <a:rPr lang="en-CA" sz="1800" dirty="0" smtClean="0"/>
              <a:t>Social media can be used to build social ties between individuals which break down barriers between groups</a:t>
            </a:r>
          </a:p>
          <a:p>
            <a:pPr>
              <a:spcBef>
                <a:spcPts val="1200"/>
              </a:spcBef>
              <a:spcAft>
                <a:spcPts val="1200"/>
              </a:spcAft>
            </a:pPr>
            <a:r>
              <a:rPr lang="en-CA" sz="1800" dirty="0" smtClean="0"/>
              <a:t>“Twitter diplomacy” at international level is similar</a:t>
            </a:r>
            <a:endParaRPr lang="en-CA" sz="1800" dirty="0" smtClean="0">
              <a:latin typeface="Trebuchet MS" pitchFamily="34" charset="0"/>
            </a:endParaRPr>
          </a:p>
        </p:txBody>
      </p:sp>
      <p:grpSp>
        <p:nvGrpSpPr>
          <p:cNvPr id="4" name="Group 3"/>
          <p:cNvGrpSpPr/>
          <p:nvPr/>
        </p:nvGrpSpPr>
        <p:grpSpPr>
          <a:xfrm>
            <a:off x="7668344" y="2455660"/>
            <a:ext cx="2021618" cy="2053460"/>
            <a:chOff x="6536018" y="1805598"/>
            <a:chExt cx="2140936" cy="2197476"/>
          </a:xfrm>
        </p:grpSpPr>
        <p:sp>
          <p:nvSpPr>
            <p:cNvPr id="5" name="Oval 4"/>
            <p:cNvSpPr/>
            <p:nvPr/>
          </p:nvSpPr>
          <p:spPr>
            <a:xfrm>
              <a:off x="6536018" y="1805598"/>
              <a:ext cx="2140936" cy="2197476"/>
            </a:xfrm>
            <a:prstGeom prst="ellipse">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p:cNvGrpSpPr/>
            <p:nvPr/>
          </p:nvGrpSpPr>
          <p:grpSpPr>
            <a:xfrm>
              <a:off x="6948264" y="2073157"/>
              <a:ext cx="1368152" cy="1643875"/>
              <a:chOff x="6948264" y="2073157"/>
              <a:chExt cx="1368152" cy="1643875"/>
            </a:xfrm>
          </p:grpSpPr>
          <p:sp>
            <p:nvSpPr>
              <p:cNvPr id="7" name="Oval 6"/>
              <p:cNvSpPr/>
              <p:nvPr/>
            </p:nvSpPr>
            <p:spPr>
              <a:xfrm>
                <a:off x="6948264"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956376" y="29969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95204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773238" y="207315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361558" y="28169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a:stCxn id="7" idx="5"/>
                <a:endCxn id="11" idx="1"/>
              </p:cNvCxnSpPr>
              <p:nvPr/>
            </p:nvCxnSpPr>
            <p:spPr>
              <a:xfrm>
                <a:off x="7255577" y="2584185"/>
                <a:ext cx="158708"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10" idx="2"/>
              </p:cNvCxnSpPr>
              <p:nvPr/>
            </p:nvCxnSpPr>
            <p:spPr>
              <a:xfrm flipV="1">
                <a:off x="7308304" y="2253177"/>
                <a:ext cx="464934" cy="203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4"/>
                <a:endCxn id="8" idx="0"/>
              </p:cNvCxnSpPr>
              <p:nvPr/>
            </p:nvCxnSpPr>
            <p:spPr>
              <a:xfrm>
                <a:off x="7953258" y="2433197"/>
                <a:ext cx="183138" cy="563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3"/>
                <a:endCxn id="11" idx="7"/>
              </p:cNvCxnSpPr>
              <p:nvPr/>
            </p:nvCxnSpPr>
            <p:spPr>
              <a:xfrm flipH="1">
                <a:off x="7668871" y="2380470"/>
                <a:ext cx="157094" cy="48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6"/>
                <a:endCxn id="8" idx="2"/>
              </p:cNvCxnSpPr>
              <p:nvPr/>
            </p:nvCxnSpPr>
            <p:spPr>
              <a:xfrm>
                <a:off x="7721598" y="2996952"/>
                <a:ext cx="234778"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4"/>
                <a:endCxn id="9" idx="0"/>
              </p:cNvCxnSpPr>
              <p:nvPr/>
            </p:nvCxnSpPr>
            <p:spPr>
              <a:xfrm>
                <a:off x="7128284" y="2636912"/>
                <a:ext cx="377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a:endCxn id="9" idx="7"/>
              </p:cNvCxnSpPr>
              <p:nvPr/>
            </p:nvCxnSpPr>
            <p:spPr>
              <a:xfrm flipH="1">
                <a:off x="7259355" y="3124245"/>
                <a:ext cx="154930"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3"/>
                <a:endCxn id="9" idx="6"/>
              </p:cNvCxnSpPr>
              <p:nvPr/>
            </p:nvCxnSpPr>
            <p:spPr>
              <a:xfrm flipH="1">
                <a:off x="7312082" y="3304265"/>
                <a:ext cx="697021" cy="23274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5317210" y="2694262"/>
            <a:ext cx="2159291" cy="2030882"/>
            <a:chOff x="3565012" y="3140968"/>
            <a:chExt cx="2447148" cy="2304315"/>
          </a:xfrm>
        </p:grpSpPr>
        <p:sp>
          <p:nvSpPr>
            <p:cNvPr id="21" name="Oval 20"/>
            <p:cNvSpPr/>
            <p:nvPr/>
          </p:nvSpPr>
          <p:spPr>
            <a:xfrm>
              <a:off x="3565012" y="3140968"/>
              <a:ext cx="2447148" cy="2304315"/>
            </a:xfrm>
            <a:prstGeom prst="ellipse">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p:cNvGrpSpPr/>
            <p:nvPr/>
          </p:nvGrpSpPr>
          <p:grpSpPr>
            <a:xfrm>
              <a:off x="3779912" y="3545810"/>
              <a:ext cx="2122019" cy="1411128"/>
              <a:chOff x="5716968" y="4125385"/>
              <a:chExt cx="2122019" cy="1411128"/>
            </a:xfrm>
          </p:grpSpPr>
          <p:sp>
            <p:nvSpPr>
              <p:cNvPr id="23" name="Oval 22"/>
              <p:cNvSpPr/>
              <p:nvPr/>
            </p:nvSpPr>
            <p:spPr>
              <a:xfrm>
                <a:off x="5905183" y="415461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p:cNvSpPr/>
              <p:nvPr/>
            </p:nvSpPr>
            <p:spPr>
              <a:xfrm>
                <a:off x="6793753" y="517647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5716968" y="495932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6906399" y="412538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6392516" y="462187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8" name="Straight Connector 27"/>
              <p:cNvCxnSpPr>
                <a:stCxn id="23" idx="5"/>
                <a:endCxn id="27" idx="1"/>
              </p:cNvCxnSpPr>
              <p:nvPr/>
            </p:nvCxnSpPr>
            <p:spPr>
              <a:xfrm>
                <a:off x="6212496" y="4461924"/>
                <a:ext cx="232747" cy="212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6"/>
                <a:endCxn id="26" idx="2"/>
              </p:cNvCxnSpPr>
              <p:nvPr/>
            </p:nvCxnSpPr>
            <p:spPr>
              <a:xfrm flipV="1">
                <a:off x="6265223" y="4305405"/>
                <a:ext cx="641176" cy="29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4"/>
                <a:endCxn id="24" idx="0"/>
              </p:cNvCxnSpPr>
              <p:nvPr/>
            </p:nvCxnSpPr>
            <p:spPr>
              <a:xfrm flipH="1">
                <a:off x="6973773" y="4485425"/>
                <a:ext cx="112646" cy="691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6" idx="3"/>
                <a:endCxn id="27" idx="7"/>
              </p:cNvCxnSpPr>
              <p:nvPr/>
            </p:nvCxnSpPr>
            <p:spPr>
              <a:xfrm flipH="1">
                <a:off x="6699829" y="4432698"/>
                <a:ext cx="259297" cy="241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5"/>
                <a:endCxn id="24" idx="1"/>
              </p:cNvCxnSpPr>
              <p:nvPr/>
            </p:nvCxnSpPr>
            <p:spPr>
              <a:xfrm>
                <a:off x="6699829" y="4929188"/>
                <a:ext cx="146651" cy="300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3"/>
                <a:endCxn id="25" idx="0"/>
              </p:cNvCxnSpPr>
              <p:nvPr/>
            </p:nvCxnSpPr>
            <p:spPr>
              <a:xfrm flipH="1">
                <a:off x="5896988" y="4461924"/>
                <a:ext cx="60922" cy="4973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3"/>
                <a:endCxn id="25" idx="7"/>
              </p:cNvCxnSpPr>
              <p:nvPr/>
            </p:nvCxnSpPr>
            <p:spPr>
              <a:xfrm flipH="1">
                <a:off x="6024281" y="4929188"/>
                <a:ext cx="420962" cy="8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2"/>
                <a:endCxn id="25" idx="5"/>
              </p:cNvCxnSpPr>
              <p:nvPr/>
            </p:nvCxnSpPr>
            <p:spPr>
              <a:xfrm flipH="1" flipV="1">
                <a:off x="6024281" y="5266634"/>
                <a:ext cx="769472" cy="89859"/>
              </a:xfrm>
              <a:prstGeom prst="line">
                <a:avLst/>
              </a:prstGeom>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478947" y="467987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7" name="Straight Connector 36"/>
              <p:cNvCxnSpPr>
                <a:stCxn id="26" idx="5"/>
                <a:endCxn id="36" idx="1"/>
              </p:cNvCxnSpPr>
              <p:nvPr/>
            </p:nvCxnSpPr>
            <p:spPr>
              <a:xfrm>
                <a:off x="7213712" y="4432698"/>
                <a:ext cx="317962" cy="299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4" idx="7"/>
                <a:endCxn id="36" idx="3"/>
              </p:cNvCxnSpPr>
              <p:nvPr/>
            </p:nvCxnSpPr>
            <p:spPr>
              <a:xfrm flipV="1">
                <a:off x="7101066" y="4987187"/>
                <a:ext cx="430608" cy="24201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6683394" y="4469810"/>
            <a:ext cx="2231657" cy="2063864"/>
            <a:chOff x="6445297" y="4499335"/>
            <a:chExt cx="2447148" cy="2304315"/>
          </a:xfrm>
        </p:grpSpPr>
        <p:sp>
          <p:nvSpPr>
            <p:cNvPr id="40" name="Oval 39"/>
            <p:cNvSpPr/>
            <p:nvPr/>
          </p:nvSpPr>
          <p:spPr>
            <a:xfrm>
              <a:off x="6445297" y="4499335"/>
              <a:ext cx="2447148" cy="2304315"/>
            </a:xfrm>
            <a:prstGeom prst="ellipse">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1" name="Group 40"/>
            <p:cNvGrpSpPr/>
            <p:nvPr/>
          </p:nvGrpSpPr>
          <p:grpSpPr>
            <a:xfrm>
              <a:off x="6675618" y="4739786"/>
              <a:ext cx="2122019" cy="1683151"/>
              <a:chOff x="5716968" y="3853362"/>
              <a:chExt cx="2122019" cy="1683151"/>
            </a:xfrm>
          </p:grpSpPr>
          <p:sp>
            <p:nvSpPr>
              <p:cNvPr id="42" name="Oval 41"/>
              <p:cNvSpPr/>
              <p:nvPr/>
            </p:nvSpPr>
            <p:spPr>
              <a:xfrm>
                <a:off x="6057898" y="385336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p:cNvSpPr/>
              <p:nvPr/>
            </p:nvSpPr>
            <p:spPr>
              <a:xfrm>
                <a:off x="6793753" y="5176473"/>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p:cNvSpPr/>
              <p:nvPr/>
            </p:nvSpPr>
            <p:spPr>
              <a:xfrm>
                <a:off x="5716968" y="4959321"/>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p:cNvSpPr/>
              <p:nvPr/>
            </p:nvSpPr>
            <p:spPr>
              <a:xfrm>
                <a:off x="6956330" y="394536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Oval 45"/>
              <p:cNvSpPr/>
              <p:nvPr/>
            </p:nvSpPr>
            <p:spPr>
              <a:xfrm>
                <a:off x="6392516" y="4621875"/>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7" name="Straight Connector 46"/>
              <p:cNvCxnSpPr>
                <a:stCxn id="42" idx="4"/>
                <a:endCxn id="46" idx="1"/>
              </p:cNvCxnSpPr>
              <p:nvPr/>
            </p:nvCxnSpPr>
            <p:spPr>
              <a:xfrm>
                <a:off x="6237918" y="4213402"/>
                <a:ext cx="207325" cy="46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6"/>
                <a:endCxn id="45" idx="2"/>
              </p:cNvCxnSpPr>
              <p:nvPr/>
            </p:nvCxnSpPr>
            <p:spPr>
              <a:xfrm>
                <a:off x="6417938" y="4033382"/>
                <a:ext cx="538392" cy="92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5" idx="4"/>
                <a:endCxn id="43" idx="0"/>
              </p:cNvCxnSpPr>
              <p:nvPr/>
            </p:nvCxnSpPr>
            <p:spPr>
              <a:xfrm flipH="1">
                <a:off x="6973773" y="4305405"/>
                <a:ext cx="162577" cy="871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5" idx="3"/>
                <a:endCxn id="46" idx="7"/>
              </p:cNvCxnSpPr>
              <p:nvPr/>
            </p:nvCxnSpPr>
            <p:spPr>
              <a:xfrm flipH="1">
                <a:off x="6699829" y="4252678"/>
                <a:ext cx="309228" cy="421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6" idx="5"/>
                <a:endCxn id="43" idx="1"/>
              </p:cNvCxnSpPr>
              <p:nvPr/>
            </p:nvCxnSpPr>
            <p:spPr>
              <a:xfrm>
                <a:off x="6699829" y="4929188"/>
                <a:ext cx="146651" cy="300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2" idx="3"/>
                <a:endCxn id="44" idx="0"/>
              </p:cNvCxnSpPr>
              <p:nvPr/>
            </p:nvCxnSpPr>
            <p:spPr>
              <a:xfrm flipH="1">
                <a:off x="5896988" y="4160675"/>
                <a:ext cx="213637" cy="798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6" idx="3"/>
                <a:endCxn id="44" idx="7"/>
              </p:cNvCxnSpPr>
              <p:nvPr/>
            </p:nvCxnSpPr>
            <p:spPr>
              <a:xfrm flipH="1">
                <a:off x="6024281" y="4929188"/>
                <a:ext cx="420962" cy="8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2"/>
                <a:endCxn id="44" idx="6"/>
              </p:cNvCxnSpPr>
              <p:nvPr/>
            </p:nvCxnSpPr>
            <p:spPr>
              <a:xfrm flipH="1" flipV="1">
                <a:off x="6077008" y="5139341"/>
                <a:ext cx="716745" cy="217152"/>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478947" y="467987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6" name="Straight Connector 55"/>
              <p:cNvCxnSpPr>
                <a:stCxn id="45" idx="5"/>
                <a:endCxn id="55" idx="1"/>
              </p:cNvCxnSpPr>
              <p:nvPr/>
            </p:nvCxnSpPr>
            <p:spPr>
              <a:xfrm>
                <a:off x="7263643" y="4252678"/>
                <a:ext cx="268031" cy="479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3" idx="7"/>
                <a:endCxn id="55" idx="3"/>
              </p:cNvCxnSpPr>
              <p:nvPr/>
            </p:nvCxnSpPr>
            <p:spPr>
              <a:xfrm flipV="1">
                <a:off x="7101066" y="4987187"/>
                <a:ext cx="430608" cy="24201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58" name="Group 57"/>
          <p:cNvGrpSpPr/>
          <p:nvPr/>
        </p:nvGrpSpPr>
        <p:grpSpPr>
          <a:xfrm>
            <a:off x="6503160" y="630778"/>
            <a:ext cx="2021618" cy="2053460"/>
            <a:chOff x="6536018" y="1805598"/>
            <a:chExt cx="2140936" cy="2197476"/>
          </a:xfrm>
        </p:grpSpPr>
        <p:sp>
          <p:nvSpPr>
            <p:cNvPr id="59" name="Oval 58"/>
            <p:cNvSpPr/>
            <p:nvPr/>
          </p:nvSpPr>
          <p:spPr>
            <a:xfrm>
              <a:off x="6536018" y="1805598"/>
              <a:ext cx="2140936" cy="2197476"/>
            </a:xfrm>
            <a:prstGeom prst="ellipse">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0" name="Group 59"/>
            <p:cNvGrpSpPr/>
            <p:nvPr/>
          </p:nvGrpSpPr>
          <p:grpSpPr>
            <a:xfrm>
              <a:off x="6948264" y="2073157"/>
              <a:ext cx="1368152" cy="1643875"/>
              <a:chOff x="6948264" y="2073157"/>
              <a:chExt cx="1368152" cy="1643875"/>
            </a:xfrm>
          </p:grpSpPr>
          <p:sp>
            <p:nvSpPr>
              <p:cNvPr id="61" name="Oval 60"/>
              <p:cNvSpPr/>
              <p:nvPr/>
            </p:nvSpPr>
            <p:spPr>
              <a:xfrm>
                <a:off x="6948264" y="227687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p:cNvSpPr/>
              <p:nvPr/>
            </p:nvSpPr>
            <p:spPr>
              <a:xfrm>
                <a:off x="7956376" y="299695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Oval 62"/>
              <p:cNvSpPr/>
              <p:nvPr/>
            </p:nvSpPr>
            <p:spPr>
              <a:xfrm>
                <a:off x="6952042" y="33569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p:cNvSpPr/>
              <p:nvPr/>
            </p:nvSpPr>
            <p:spPr>
              <a:xfrm>
                <a:off x="7773238" y="2073157"/>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Oval 64"/>
              <p:cNvSpPr/>
              <p:nvPr/>
            </p:nvSpPr>
            <p:spPr>
              <a:xfrm>
                <a:off x="7361558" y="281693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6" name="Straight Connector 65"/>
              <p:cNvCxnSpPr>
                <a:stCxn id="61" idx="5"/>
                <a:endCxn id="65" idx="1"/>
              </p:cNvCxnSpPr>
              <p:nvPr/>
            </p:nvCxnSpPr>
            <p:spPr>
              <a:xfrm>
                <a:off x="7255577" y="2584185"/>
                <a:ext cx="158708"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1" idx="6"/>
                <a:endCxn id="64" idx="2"/>
              </p:cNvCxnSpPr>
              <p:nvPr/>
            </p:nvCxnSpPr>
            <p:spPr>
              <a:xfrm flipV="1">
                <a:off x="7308304" y="2253177"/>
                <a:ext cx="464934" cy="203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4" idx="4"/>
                <a:endCxn id="62" idx="0"/>
              </p:cNvCxnSpPr>
              <p:nvPr/>
            </p:nvCxnSpPr>
            <p:spPr>
              <a:xfrm>
                <a:off x="7953258" y="2433197"/>
                <a:ext cx="183138" cy="563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4" idx="3"/>
                <a:endCxn id="65" idx="7"/>
              </p:cNvCxnSpPr>
              <p:nvPr/>
            </p:nvCxnSpPr>
            <p:spPr>
              <a:xfrm flipH="1">
                <a:off x="7668871" y="2380470"/>
                <a:ext cx="157094" cy="489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5" idx="6"/>
                <a:endCxn id="62" idx="2"/>
              </p:cNvCxnSpPr>
              <p:nvPr/>
            </p:nvCxnSpPr>
            <p:spPr>
              <a:xfrm>
                <a:off x="7721598" y="2996952"/>
                <a:ext cx="234778"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4"/>
                <a:endCxn id="63" idx="0"/>
              </p:cNvCxnSpPr>
              <p:nvPr/>
            </p:nvCxnSpPr>
            <p:spPr>
              <a:xfrm>
                <a:off x="7128284" y="2636912"/>
                <a:ext cx="3778"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5" idx="3"/>
                <a:endCxn id="63" idx="7"/>
              </p:cNvCxnSpPr>
              <p:nvPr/>
            </p:nvCxnSpPr>
            <p:spPr>
              <a:xfrm flipH="1">
                <a:off x="7259355" y="3124245"/>
                <a:ext cx="154930" cy="285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2" idx="3"/>
                <a:endCxn id="63" idx="6"/>
              </p:cNvCxnSpPr>
              <p:nvPr/>
            </p:nvCxnSpPr>
            <p:spPr>
              <a:xfrm flipH="1">
                <a:off x="7312082" y="3304265"/>
                <a:ext cx="697021" cy="232747"/>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75" name="Straight Connector 74"/>
          <p:cNvCxnSpPr>
            <a:stCxn id="62" idx="5"/>
            <a:endCxn id="10" idx="1"/>
          </p:cNvCxnSpPr>
          <p:nvPr/>
        </p:nvCxnSpPr>
        <p:spPr>
          <a:xfrm>
            <a:off x="8134546" y="2031227"/>
            <a:ext cx="751854" cy="7237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4" idx="5"/>
            <a:endCxn id="10" idx="0"/>
          </p:cNvCxnSpPr>
          <p:nvPr/>
        </p:nvCxnSpPr>
        <p:spPr>
          <a:xfrm>
            <a:off x="7961614" y="1167975"/>
            <a:ext cx="1044985" cy="15377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3" idx="3"/>
            <a:endCxn id="26" idx="0"/>
          </p:cNvCxnSpPr>
          <p:nvPr/>
        </p:nvCxnSpPr>
        <p:spPr>
          <a:xfrm flipH="1">
            <a:off x="6715195" y="2367671"/>
            <a:ext cx="230591" cy="6833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3" idx="4"/>
            <a:endCxn id="36" idx="0"/>
          </p:cNvCxnSpPr>
          <p:nvPr/>
        </p:nvCxnSpPr>
        <p:spPr>
          <a:xfrm>
            <a:off x="7065985" y="2416942"/>
            <a:ext cx="154409" cy="11228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1" idx="3"/>
            <a:endCxn id="23" idx="0"/>
          </p:cNvCxnSpPr>
          <p:nvPr/>
        </p:nvCxnSpPr>
        <p:spPr>
          <a:xfrm flipH="1">
            <a:off x="5831751" y="1358339"/>
            <a:ext cx="1110468" cy="17184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65" idx="4"/>
            <a:endCxn id="7" idx="1"/>
          </p:cNvCxnSpPr>
          <p:nvPr/>
        </p:nvCxnSpPr>
        <p:spPr>
          <a:xfrm>
            <a:off x="7452679" y="1912276"/>
            <a:ext cx="654724" cy="10330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25" idx="4"/>
            <a:endCxn id="44" idx="1"/>
          </p:cNvCxnSpPr>
          <p:nvPr/>
        </p:nvCxnSpPr>
        <p:spPr>
          <a:xfrm>
            <a:off x="5665676" y="4103362"/>
            <a:ext cx="1275841" cy="16195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27" idx="4"/>
            <a:endCxn id="44" idx="0"/>
          </p:cNvCxnSpPr>
          <p:nvPr/>
        </p:nvCxnSpPr>
        <p:spPr>
          <a:xfrm>
            <a:off x="6261760" y="3805958"/>
            <a:ext cx="795841" cy="18697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24" idx="5"/>
            <a:endCxn id="42" idx="1"/>
          </p:cNvCxnSpPr>
          <p:nvPr/>
        </p:nvCxnSpPr>
        <p:spPr>
          <a:xfrm>
            <a:off x="6728119" y="4248277"/>
            <a:ext cx="524306" cy="4841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36" idx="4"/>
            <a:endCxn id="42" idx="0"/>
          </p:cNvCxnSpPr>
          <p:nvPr/>
        </p:nvCxnSpPr>
        <p:spPr>
          <a:xfrm>
            <a:off x="7220394" y="3857075"/>
            <a:ext cx="148115" cy="8280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 idx="4"/>
            <a:endCxn id="45" idx="0"/>
          </p:cNvCxnSpPr>
          <p:nvPr/>
        </p:nvCxnSpPr>
        <p:spPr>
          <a:xfrm flipH="1">
            <a:off x="8187827" y="4241824"/>
            <a:ext cx="43342" cy="5257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7" idx="3"/>
            <a:endCxn id="36" idx="7"/>
          </p:cNvCxnSpPr>
          <p:nvPr/>
        </p:nvCxnSpPr>
        <p:spPr>
          <a:xfrm flipH="1">
            <a:off x="7332714" y="3183221"/>
            <a:ext cx="774689" cy="4030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9" idx="1"/>
            <a:endCxn id="36" idx="6"/>
          </p:cNvCxnSpPr>
          <p:nvPr/>
        </p:nvCxnSpPr>
        <p:spPr>
          <a:xfrm flipH="1" flipV="1">
            <a:off x="7379238" y="3698417"/>
            <a:ext cx="731732" cy="2562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55" idx="0"/>
            <a:endCxn id="8" idx="4"/>
          </p:cNvCxnSpPr>
          <p:nvPr/>
        </p:nvCxnSpPr>
        <p:spPr>
          <a:xfrm flipV="1">
            <a:off x="8664423" y="3905380"/>
            <a:ext cx="515108" cy="15200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45" idx="6"/>
            <a:endCxn id="8" idx="3"/>
          </p:cNvCxnSpPr>
          <p:nvPr/>
        </p:nvCxnSpPr>
        <p:spPr>
          <a:xfrm flipV="1">
            <a:off x="8351995" y="3856109"/>
            <a:ext cx="707337" cy="10726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 idx="3"/>
            <a:endCxn id="42" idx="7"/>
          </p:cNvCxnSpPr>
          <p:nvPr/>
        </p:nvCxnSpPr>
        <p:spPr>
          <a:xfrm flipH="1">
            <a:off x="7484593" y="4192553"/>
            <a:ext cx="626377" cy="5398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27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Tolerance versus </a:t>
            </a:r>
            <a:r>
              <a:rPr lang="en-CA" dirty="0" smtClean="0"/>
              <a:t>acceptance</a:t>
            </a:r>
            <a:endParaRPr lang="en-CA" dirty="0"/>
          </a:p>
        </p:txBody>
      </p:sp>
      <p:sp>
        <p:nvSpPr>
          <p:cNvPr id="3" name="Content Placeholder 2"/>
          <p:cNvSpPr>
            <a:spLocks noGrp="1"/>
          </p:cNvSpPr>
          <p:nvPr>
            <p:ph sz="half" idx="2"/>
          </p:nvPr>
        </p:nvSpPr>
        <p:spPr>
          <a:xfrm>
            <a:off x="755576" y="1988840"/>
            <a:ext cx="4104456" cy="3951288"/>
          </a:xfrm>
        </p:spPr>
        <p:txBody>
          <a:bodyPr/>
          <a:lstStyle/>
          <a:p>
            <a:pPr>
              <a:spcBef>
                <a:spcPts val="1200"/>
              </a:spcBef>
              <a:spcAft>
                <a:spcPts val="1200"/>
              </a:spcAft>
            </a:pPr>
            <a:r>
              <a:rPr lang="en-CA" sz="1800" dirty="0">
                <a:solidFill>
                  <a:schemeClr val="accent5">
                    <a:lumMod val="75000"/>
                  </a:schemeClr>
                </a:solidFill>
              </a:rPr>
              <a:t>Acceptance</a:t>
            </a:r>
            <a:r>
              <a:rPr lang="en-CA" sz="1800" dirty="0"/>
              <a:t> – Viewing others as fully equal human beings with the same rights and opportunities - even if they are different – is ideal</a:t>
            </a:r>
          </a:p>
          <a:p>
            <a:pPr marL="742950" lvl="2" indent="-342900">
              <a:spcBef>
                <a:spcPts val="1200"/>
              </a:spcBef>
              <a:spcAft>
                <a:spcPts val="1200"/>
              </a:spcAft>
              <a:buClr>
                <a:schemeClr val="accent5">
                  <a:lumMod val="75000"/>
                </a:schemeClr>
              </a:buClr>
            </a:pPr>
            <a:r>
              <a:rPr lang="en-CA" sz="1800" dirty="0"/>
              <a:t>Similar to </a:t>
            </a:r>
            <a:r>
              <a:rPr lang="en-CA" sz="1800" dirty="0">
                <a:solidFill>
                  <a:schemeClr val="accent5">
                    <a:lumMod val="75000"/>
                  </a:schemeClr>
                </a:solidFill>
              </a:rPr>
              <a:t>positive peace</a:t>
            </a:r>
            <a:r>
              <a:rPr lang="en-CA" sz="1800" dirty="0"/>
              <a:t> – The building of ties in cooperative </a:t>
            </a:r>
            <a:r>
              <a:rPr lang="en-CA" sz="1800" dirty="0" smtClean="0"/>
              <a:t>peace</a:t>
            </a:r>
          </a:p>
          <a:p>
            <a:pPr marL="342900" lvl="1" indent="-342900">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At individual level, broadening circles of social obligation is key</a:t>
            </a:r>
          </a:p>
          <a:p>
            <a:pPr marL="342900" lvl="1" indent="-342900">
              <a:buClr>
                <a:schemeClr val="accent5">
                  <a:lumMod val="75000"/>
                </a:schemeClr>
              </a:buClr>
              <a:buFont typeface="Arial" pitchFamily="34" charset="0"/>
              <a:buChar char="•"/>
            </a:pPr>
            <a:r>
              <a:rPr lang="en-CA" sz="1800" dirty="0" smtClean="0">
                <a:latin typeface="Trebuchet MS" pitchFamily="34" charset="0"/>
              </a:rPr>
              <a:t>Will happen as a result of being exposed to different people</a:t>
            </a:r>
            <a:endParaRPr lang="en-CA" sz="1800" dirty="0">
              <a:latin typeface="Trebuchet MS" pitchFamily="34" charset="0"/>
            </a:endParaRPr>
          </a:p>
        </p:txBody>
      </p:sp>
      <p:grpSp>
        <p:nvGrpSpPr>
          <p:cNvPr id="9" name="Group 8"/>
          <p:cNvGrpSpPr/>
          <p:nvPr/>
        </p:nvGrpSpPr>
        <p:grpSpPr>
          <a:xfrm>
            <a:off x="4932040" y="2492896"/>
            <a:ext cx="4035221" cy="3940015"/>
            <a:chOff x="4932040" y="2492896"/>
            <a:chExt cx="4035221" cy="3940015"/>
          </a:xfrm>
        </p:grpSpPr>
        <p:sp>
          <p:nvSpPr>
            <p:cNvPr id="8" name="Oval 7"/>
            <p:cNvSpPr/>
            <p:nvPr/>
          </p:nvSpPr>
          <p:spPr>
            <a:xfrm>
              <a:off x="4932040" y="2492896"/>
              <a:ext cx="4035221" cy="394001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Nation</a:t>
              </a:r>
            </a:p>
            <a:p>
              <a:pPr algn="ctr"/>
              <a:endParaRPr lang="en-CA" b="1" dirty="0">
                <a:solidFill>
                  <a:schemeClr val="tx1"/>
                </a:solidFill>
              </a:endParaRPr>
            </a:p>
            <a:p>
              <a:pPr algn="ctr"/>
              <a:endParaRPr lang="en-CA" b="1" dirty="0" smtClean="0">
                <a:solidFill>
                  <a:schemeClr val="tx1"/>
                </a:solidFill>
              </a:endParaRPr>
            </a:p>
            <a:p>
              <a:pPr algn="ctr"/>
              <a:endParaRPr lang="en-CA" b="1" dirty="0" smtClean="0">
                <a:solidFill>
                  <a:schemeClr val="tx1"/>
                </a:solidFill>
              </a:endParaRPr>
            </a:p>
            <a:p>
              <a:pPr algn="ctr"/>
              <a:endParaRPr lang="en-CA" b="1" dirty="0" smtClean="0"/>
            </a:p>
            <a:p>
              <a:pPr algn="ctr"/>
              <a:endParaRPr lang="en-CA" b="1" dirty="0"/>
            </a:p>
            <a:p>
              <a:pPr algn="ctr"/>
              <a:endParaRPr lang="en-CA" b="1" dirty="0" smtClean="0"/>
            </a:p>
            <a:p>
              <a:pPr algn="ctr"/>
              <a:endParaRPr lang="en-CA" b="1" dirty="0" smtClean="0"/>
            </a:p>
            <a:p>
              <a:pPr algn="ctr"/>
              <a:endParaRPr lang="en-CA" b="1" dirty="0"/>
            </a:p>
            <a:p>
              <a:pPr algn="ctr"/>
              <a:endParaRPr lang="en-CA" b="1" dirty="0" smtClean="0"/>
            </a:p>
            <a:p>
              <a:pPr algn="ctr"/>
              <a:endParaRPr lang="en-CA" b="1" dirty="0"/>
            </a:p>
            <a:p>
              <a:pPr algn="ctr"/>
              <a:endParaRPr lang="en-CA" b="1" dirty="0" smtClean="0"/>
            </a:p>
            <a:p>
              <a:pPr algn="ctr"/>
              <a:endParaRPr lang="en-CA" b="1" dirty="0"/>
            </a:p>
          </p:txBody>
        </p:sp>
        <p:sp>
          <p:nvSpPr>
            <p:cNvPr id="7" name="Oval 6"/>
            <p:cNvSpPr/>
            <p:nvPr/>
          </p:nvSpPr>
          <p:spPr>
            <a:xfrm>
              <a:off x="5364088" y="3068960"/>
              <a:ext cx="3116650" cy="316835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Language Group</a:t>
              </a:r>
            </a:p>
            <a:p>
              <a:pPr algn="ctr"/>
              <a:endParaRPr lang="en-CA" b="1" dirty="0" smtClean="0"/>
            </a:p>
            <a:p>
              <a:pPr algn="ctr"/>
              <a:endParaRPr lang="en-CA" b="1" dirty="0"/>
            </a:p>
            <a:p>
              <a:pPr algn="ctr"/>
              <a:endParaRPr lang="en-CA" b="1" dirty="0" smtClean="0"/>
            </a:p>
            <a:p>
              <a:pPr algn="ctr"/>
              <a:endParaRPr lang="en-CA" b="1" dirty="0" smtClean="0"/>
            </a:p>
            <a:p>
              <a:pPr algn="ctr"/>
              <a:endParaRPr lang="en-CA" b="1" dirty="0"/>
            </a:p>
            <a:p>
              <a:pPr algn="ctr"/>
              <a:endParaRPr lang="en-CA" b="1" dirty="0" smtClean="0"/>
            </a:p>
            <a:p>
              <a:pPr algn="ctr"/>
              <a:endParaRPr lang="en-CA" b="1" dirty="0"/>
            </a:p>
            <a:p>
              <a:pPr algn="ctr"/>
              <a:endParaRPr lang="en-CA" b="1" dirty="0" smtClean="0"/>
            </a:p>
            <a:p>
              <a:pPr algn="ctr"/>
              <a:endParaRPr lang="en-CA" b="1" dirty="0"/>
            </a:p>
          </p:txBody>
        </p:sp>
        <p:sp>
          <p:nvSpPr>
            <p:cNvPr id="6" name="Oval 5"/>
            <p:cNvSpPr/>
            <p:nvPr/>
          </p:nvSpPr>
          <p:spPr>
            <a:xfrm>
              <a:off x="5744434" y="3645024"/>
              <a:ext cx="2340260" cy="244827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Ethnic Group</a:t>
              </a:r>
            </a:p>
            <a:p>
              <a:pPr algn="ctr"/>
              <a:endParaRPr lang="en-CA" b="1" dirty="0" smtClean="0"/>
            </a:p>
            <a:p>
              <a:pPr algn="ctr"/>
              <a:endParaRPr lang="en-CA" b="1" dirty="0"/>
            </a:p>
            <a:p>
              <a:pPr algn="ctr"/>
              <a:endParaRPr lang="en-CA" b="1" dirty="0" smtClean="0"/>
            </a:p>
            <a:p>
              <a:pPr algn="ctr"/>
              <a:endParaRPr lang="en-CA" b="1" dirty="0"/>
            </a:p>
            <a:p>
              <a:pPr algn="ctr"/>
              <a:endParaRPr lang="en-CA" b="1" dirty="0" smtClean="0"/>
            </a:p>
            <a:p>
              <a:pPr algn="ctr"/>
              <a:endParaRPr lang="en-CA" b="1" dirty="0"/>
            </a:p>
          </p:txBody>
        </p:sp>
        <p:sp>
          <p:nvSpPr>
            <p:cNvPr id="5" name="Oval 4"/>
            <p:cNvSpPr/>
            <p:nvPr/>
          </p:nvSpPr>
          <p:spPr>
            <a:xfrm>
              <a:off x="6140478" y="4293096"/>
              <a:ext cx="1512168" cy="165618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Family</a:t>
              </a:r>
            </a:p>
            <a:p>
              <a:pPr algn="ctr"/>
              <a:endParaRPr lang="en-CA" b="1" dirty="0"/>
            </a:p>
            <a:p>
              <a:pPr algn="ctr"/>
              <a:endParaRPr lang="en-CA" b="1" dirty="0" smtClean="0"/>
            </a:p>
            <a:p>
              <a:pPr algn="ctr"/>
              <a:endParaRPr lang="en-CA" b="1" dirty="0"/>
            </a:p>
          </p:txBody>
        </p:sp>
        <p:sp>
          <p:nvSpPr>
            <p:cNvPr id="4" name="Oval 3"/>
            <p:cNvSpPr/>
            <p:nvPr/>
          </p:nvSpPr>
          <p:spPr>
            <a:xfrm>
              <a:off x="6464514" y="4941168"/>
              <a:ext cx="864096"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Self</a:t>
              </a:r>
              <a:endParaRPr lang="en-CA" b="1" dirty="0"/>
            </a:p>
          </p:txBody>
        </p:sp>
      </p:grpSp>
    </p:spTree>
    <p:extLst>
      <p:ext uri="{BB962C8B-B14F-4D97-AF65-F5344CB8AC3E}">
        <p14:creationId xmlns:p14="http://schemas.microsoft.com/office/powerpoint/2010/main" val="292167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15616" y="3429000"/>
            <a:ext cx="7352556" cy="495746"/>
          </a:xfrm>
        </p:spPr>
        <p:txBody>
          <a:bodyPr/>
          <a:lstStyle/>
          <a:p>
            <a:pPr algn="ctr"/>
            <a:r>
              <a:rPr lang="en-CA" dirty="0" smtClean="0"/>
              <a:t>Understanding Online Dynamics</a:t>
            </a:r>
            <a:endParaRPr lang="en-CA" dirty="0"/>
          </a:p>
        </p:txBody>
      </p:sp>
    </p:spTree>
    <p:extLst>
      <p:ext uri="{BB962C8B-B14F-4D97-AF65-F5344CB8AC3E}">
        <p14:creationId xmlns:p14="http://schemas.microsoft.com/office/powerpoint/2010/main" val="409137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7352556" cy="504056"/>
          </a:xfrm>
        </p:spPr>
        <p:txBody>
          <a:bodyPr/>
          <a:lstStyle/>
          <a:p>
            <a:r>
              <a:rPr lang="en-CA" dirty="0" smtClean="0"/>
              <a:t>Social Media - Anonymity, Speed, and Reach</a:t>
            </a:r>
            <a:endParaRPr lang="en-CA" dirty="0"/>
          </a:p>
        </p:txBody>
      </p:sp>
      <p:sp>
        <p:nvSpPr>
          <p:cNvPr id="3" name="Content Placeholder 2"/>
          <p:cNvSpPr>
            <a:spLocks noGrp="1"/>
          </p:cNvSpPr>
          <p:nvPr>
            <p:ph sz="half" idx="2"/>
          </p:nvPr>
        </p:nvSpPr>
        <p:spPr>
          <a:xfrm>
            <a:off x="755576" y="2060848"/>
            <a:ext cx="7920880" cy="3879280"/>
          </a:xfrm>
        </p:spPr>
        <p:txBody>
          <a:bodyPr/>
          <a:lstStyle/>
          <a:p>
            <a:pPr>
              <a:lnSpc>
                <a:spcPct val="200000"/>
              </a:lnSpc>
            </a:pPr>
            <a:r>
              <a:rPr lang="en-CA" sz="1800" dirty="0" smtClean="0"/>
              <a:t>Discrimination and violence result from hatred and fear</a:t>
            </a:r>
          </a:p>
          <a:p>
            <a:pPr>
              <a:lnSpc>
                <a:spcPct val="200000"/>
              </a:lnSpc>
            </a:pPr>
            <a:r>
              <a:rPr lang="en-CA" sz="1800" dirty="0" smtClean="0"/>
              <a:t>Hatred and fear start with words</a:t>
            </a:r>
          </a:p>
          <a:p>
            <a:pPr>
              <a:lnSpc>
                <a:spcPct val="200000"/>
              </a:lnSpc>
            </a:pPr>
            <a:r>
              <a:rPr lang="en-CA" sz="1800" dirty="0" smtClean="0"/>
              <a:t>Social media dramatically lowers barriers to spreading a message</a:t>
            </a:r>
          </a:p>
          <a:p>
            <a:pPr>
              <a:lnSpc>
                <a:spcPct val="200000"/>
              </a:lnSpc>
            </a:pPr>
            <a:r>
              <a:rPr lang="en-CA" sz="1800" dirty="0" smtClean="0"/>
              <a:t>Traditional media rely on…</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Infrastructure controlled by governments or corporations</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Professional editorial standards</a:t>
            </a:r>
            <a:endParaRPr lang="en-CA" sz="1800" dirty="0">
              <a:latin typeface="Trebuchet MS" pitchFamily="34" charset="0"/>
            </a:endParaRPr>
          </a:p>
        </p:txBody>
      </p:sp>
    </p:spTree>
    <p:extLst>
      <p:ext uri="{BB962C8B-B14F-4D97-AF65-F5344CB8AC3E}">
        <p14:creationId xmlns:p14="http://schemas.microsoft.com/office/powerpoint/2010/main" val="2444706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7352556" cy="504056"/>
          </a:xfrm>
        </p:spPr>
        <p:txBody>
          <a:bodyPr/>
          <a:lstStyle/>
          <a:p>
            <a:r>
              <a:rPr lang="en-CA" dirty="0" smtClean="0"/>
              <a:t>Social Media - Anonymity, Speed, and Reach</a:t>
            </a:r>
            <a:endParaRPr lang="en-CA" dirty="0"/>
          </a:p>
        </p:txBody>
      </p:sp>
      <p:sp>
        <p:nvSpPr>
          <p:cNvPr id="3" name="Content Placeholder 2"/>
          <p:cNvSpPr>
            <a:spLocks noGrp="1"/>
          </p:cNvSpPr>
          <p:nvPr>
            <p:ph sz="half" idx="2"/>
          </p:nvPr>
        </p:nvSpPr>
        <p:spPr>
          <a:xfrm>
            <a:off x="755576" y="2060848"/>
            <a:ext cx="7920880" cy="3879280"/>
          </a:xfrm>
        </p:spPr>
        <p:txBody>
          <a:bodyPr/>
          <a:lstStyle/>
          <a:p>
            <a:pPr>
              <a:lnSpc>
                <a:spcPct val="200000"/>
              </a:lnSpc>
            </a:pPr>
            <a:r>
              <a:rPr lang="en-CA" sz="1800" dirty="0" smtClean="0"/>
              <a:t>Words can now spread…</a:t>
            </a:r>
          </a:p>
          <a:p>
            <a:pPr lvl="1">
              <a:lnSpc>
                <a:spcPct val="200000"/>
              </a:lnSpc>
              <a:buClr>
                <a:schemeClr val="accent5">
                  <a:lumMod val="75000"/>
                </a:schemeClr>
              </a:buClr>
              <a:buFont typeface="Arial" pitchFamily="34" charset="0"/>
              <a:buChar char="•"/>
            </a:pPr>
            <a:r>
              <a:rPr lang="en-CA" sz="1800" dirty="0">
                <a:latin typeface="Trebuchet MS" pitchFamily="34" charset="0"/>
              </a:rPr>
              <a:t>F</a:t>
            </a:r>
            <a:r>
              <a:rPr lang="en-CA" sz="1800" dirty="0" smtClean="0">
                <a:latin typeface="Trebuchet MS" pitchFamily="34" charset="0"/>
              </a:rPr>
              <a:t>aster than ever before</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Farther than ever before</a:t>
            </a:r>
          </a:p>
          <a:p>
            <a:pPr>
              <a:lnSpc>
                <a:spcPct val="200000"/>
              </a:lnSpc>
            </a:pPr>
            <a:r>
              <a:rPr lang="en-CA" sz="1800" dirty="0" smtClean="0"/>
              <a:t>Anyone can say them</a:t>
            </a:r>
          </a:p>
          <a:p>
            <a:pPr>
              <a:lnSpc>
                <a:spcPct val="200000"/>
              </a:lnSpc>
            </a:pPr>
            <a:r>
              <a:rPr lang="en-CA" sz="1800" dirty="0" smtClean="0"/>
              <a:t>Great potential social and democratic benefits</a:t>
            </a:r>
          </a:p>
          <a:p>
            <a:pPr>
              <a:lnSpc>
                <a:spcPct val="200000"/>
              </a:lnSpc>
            </a:pPr>
            <a:r>
              <a:rPr lang="en-CA" sz="1800" dirty="0" smtClean="0"/>
              <a:t>Also great danger if used irresponsibly or maliciously</a:t>
            </a:r>
            <a:endParaRPr lang="en-CA" sz="1800" dirty="0"/>
          </a:p>
        </p:txBody>
      </p:sp>
    </p:spTree>
    <p:extLst>
      <p:ext uri="{BB962C8B-B14F-4D97-AF65-F5344CB8AC3E}">
        <p14:creationId xmlns:p14="http://schemas.microsoft.com/office/powerpoint/2010/main" val="3287250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7352556" cy="504056"/>
          </a:xfrm>
        </p:spPr>
        <p:txBody>
          <a:bodyPr/>
          <a:lstStyle/>
          <a:p>
            <a:r>
              <a:rPr lang="en-CA" dirty="0" smtClean="0"/>
              <a:t>Gang Violence in the United States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7958" y="2996952"/>
            <a:ext cx="5148064" cy="3861048"/>
          </a:xfrm>
          <a:prstGeom prst="rect">
            <a:avLst/>
          </a:prstGeom>
        </p:spPr>
      </p:pic>
      <p:sp>
        <p:nvSpPr>
          <p:cNvPr id="5" name="Content Placeholder 2"/>
          <p:cNvSpPr>
            <a:spLocks noGrp="1"/>
          </p:cNvSpPr>
          <p:nvPr>
            <p:ph sz="half" idx="2"/>
          </p:nvPr>
        </p:nvSpPr>
        <p:spPr>
          <a:xfrm>
            <a:off x="755576" y="1988840"/>
            <a:ext cx="3242382" cy="3951288"/>
          </a:xfrm>
        </p:spPr>
        <p:txBody>
          <a:bodyPr/>
          <a:lstStyle/>
          <a:p>
            <a:pPr>
              <a:spcBef>
                <a:spcPts val="1200"/>
              </a:spcBef>
              <a:spcAft>
                <a:spcPts val="1200"/>
              </a:spcAft>
            </a:pPr>
            <a:r>
              <a:rPr lang="en-CA" sz="1800" dirty="0" smtClean="0"/>
              <a:t>Social media used my gang members to incite hatred and violence against rival groups</a:t>
            </a:r>
          </a:p>
          <a:p>
            <a:pPr>
              <a:spcBef>
                <a:spcPts val="1200"/>
              </a:spcBef>
              <a:spcAft>
                <a:spcPts val="1200"/>
              </a:spcAft>
            </a:pPr>
            <a:r>
              <a:rPr lang="en-CA" sz="1800" dirty="0" smtClean="0"/>
              <a:t>Often includes stereotyping or generalization of people from other neighbourhoods</a:t>
            </a:r>
            <a:endParaRPr lang="en-CA" sz="1800" dirty="0"/>
          </a:p>
          <a:p>
            <a:pPr>
              <a:spcBef>
                <a:spcPts val="1200"/>
              </a:spcBef>
              <a:spcAft>
                <a:spcPts val="1200"/>
              </a:spcAft>
            </a:pPr>
            <a:r>
              <a:rPr lang="en-CA" sz="1800" dirty="0" smtClean="0"/>
              <a:t>In this culture of hate and discrimination, simple online insults can quickly turn into deadly violence</a:t>
            </a:r>
            <a:endParaRPr lang="en-CA" sz="1800" dirty="0"/>
          </a:p>
        </p:txBody>
      </p:sp>
    </p:spTree>
    <p:extLst>
      <p:ext uri="{BB962C8B-B14F-4D97-AF65-F5344CB8AC3E}">
        <p14:creationId xmlns:p14="http://schemas.microsoft.com/office/powerpoint/2010/main" val="3766227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7352556" cy="504056"/>
          </a:xfrm>
        </p:spPr>
        <p:txBody>
          <a:bodyPr/>
          <a:lstStyle/>
          <a:p>
            <a:r>
              <a:rPr lang="en-CA" dirty="0" smtClean="0"/>
              <a:t>Inter-communal Violence in Kenya</a:t>
            </a:r>
            <a:endParaRPr lang="en-CA"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72133" y="2492896"/>
            <a:ext cx="3371866" cy="25288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33" y="7818"/>
            <a:ext cx="3371867" cy="2528900"/>
          </a:xfrm>
          <a:prstGeom prst="rect">
            <a:avLst/>
          </a:prstGeom>
        </p:spPr>
      </p:pic>
      <p:sp>
        <p:nvSpPr>
          <p:cNvPr id="6" name="Content Placeholder 2"/>
          <p:cNvSpPr txBox="1">
            <a:spLocks/>
          </p:cNvSpPr>
          <p:nvPr/>
        </p:nvSpPr>
        <p:spPr>
          <a:xfrm>
            <a:off x="755576" y="1988840"/>
            <a:ext cx="4392488" cy="3951288"/>
          </a:xfrm>
          <a:prstGeom prst="rect">
            <a:avLst/>
          </a:prstGeom>
        </p:spPr>
        <p:txBody>
          <a:bodyPr/>
          <a:lstStyle>
            <a:lvl1pPr marL="342900" indent="-342900" algn="l" defTabSz="914400" rtl="0" eaLnBrk="1" latinLnBrk="0" hangingPunct="1">
              <a:spcBef>
                <a:spcPct val="20000"/>
              </a:spcBef>
              <a:buClr>
                <a:schemeClr val="accent5">
                  <a:lumMod val="75000"/>
                </a:schemeClr>
              </a:buClr>
              <a:buFont typeface="Arial" pitchFamily="34" charset="0"/>
              <a:buChar char="•"/>
              <a:defRPr sz="16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1200"/>
              </a:spcBef>
              <a:spcAft>
                <a:spcPts val="1200"/>
              </a:spcAft>
            </a:pPr>
            <a:r>
              <a:rPr lang="en-CA" sz="1800" dirty="0" smtClean="0"/>
              <a:t>Country has 42 different ethnic groups</a:t>
            </a:r>
          </a:p>
          <a:p>
            <a:pPr>
              <a:spcBef>
                <a:spcPts val="1200"/>
              </a:spcBef>
              <a:spcAft>
                <a:spcPts val="1200"/>
              </a:spcAft>
            </a:pPr>
            <a:r>
              <a:rPr lang="en-CA" sz="1800" dirty="0" smtClean="0"/>
              <a:t>A few groups dominate economy and politics</a:t>
            </a:r>
          </a:p>
          <a:p>
            <a:pPr>
              <a:spcBef>
                <a:spcPts val="1200"/>
              </a:spcBef>
              <a:spcAft>
                <a:spcPts val="1200"/>
              </a:spcAft>
            </a:pPr>
            <a:r>
              <a:rPr lang="en-CA" sz="1800" dirty="0" smtClean="0"/>
              <a:t>Others feel excluded at all levels</a:t>
            </a:r>
          </a:p>
          <a:p>
            <a:pPr>
              <a:spcBef>
                <a:spcPts val="1200"/>
              </a:spcBef>
              <a:spcAft>
                <a:spcPts val="1200"/>
              </a:spcAft>
            </a:pPr>
            <a:r>
              <a:rPr lang="en-CA" sz="1800" dirty="0" smtClean="0"/>
              <a:t>Political disputes become ethnic disputes</a:t>
            </a:r>
          </a:p>
          <a:p>
            <a:pPr>
              <a:spcBef>
                <a:spcPts val="1200"/>
              </a:spcBef>
              <a:spcAft>
                <a:spcPts val="1200"/>
              </a:spcAft>
            </a:pPr>
            <a:r>
              <a:rPr lang="en-CA" sz="1800" dirty="0" smtClean="0"/>
              <a:t>Social and mobile media used to incite hatred and organize violence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304" y="4778112"/>
            <a:ext cx="4121696" cy="2060848"/>
          </a:xfrm>
          <a:prstGeom prst="rect">
            <a:avLst/>
          </a:prstGeom>
        </p:spPr>
      </p:pic>
    </p:spTree>
    <p:extLst>
      <p:ext uri="{BB962C8B-B14F-4D97-AF65-F5344CB8AC3E}">
        <p14:creationId xmlns:p14="http://schemas.microsoft.com/office/powerpoint/2010/main" val="3206472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Examples of Anti-Discrimination Efforts Worldwide</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Governmental examples</a:t>
            </a:r>
          </a:p>
          <a:p>
            <a:pPr>
              <a:lnSpc>
                <a:spcPct val="200000"/>
              </a:lnSpc>
            </a:pPr>
            <a:r>
              <a:rPr lang="en-CA" sz="1800" dirty="0" smtClean="0"/>
              <a:t>Non-governmental organization examples</a:t>
            </a:r>
          </a:p>
          <a:p>
            <a:pPr>
              <a:lnSpc>
                <a:spcPct val="200000"/>
              </a:lnSpc>
            </a:pPr>
            <a:r>
              <a:rPr lang="en-CA" sz="1800" dirty="0" smtClean="0"/>
              <a:t>Private sector examples</a:t>
            </a:r>
          </a:p>
          <a:p>
            <a:pPr>
              <a:lnSpc>
                <a:spcPct val="200000"/>
              </a:lnSpc>
            </a:pPr>
            <a:r>
              <a:rPr lang="en-CA" sz="1800" dirty="0" smtClean="0"/>
              <a:t>Lessons can be learned from…</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Peacebuilding</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Legal measures</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Online moderation</a:t>
            </a:r>
            <a:endParaRPr lang="en-CA" sz="1800" dirty="0">
              <a:latin typeface="Trebuchet MS" pitchFamily="34" charset="0"/>
            </a:endParaRPr>
          </a:p>
        </p:txBody>
      </p:sp>
    </p:spTree>
    <p:extLst>
      <p:ext uri="{BB962C8B-B14F-4D97-AF65-F5344CB8AC3E}">
        <p14:creationId xmlns:p14="http://schemas.microsoft.com/office/powerpoint/2010/main" val="69729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Outline – Session </a:t>
            </a:r>
            <a:r>
              <a:rPr lang="en-CA" dirty="0"/>
              <a:t>3</a:t>
            </a:r>
          </a:p>
        </p:txBody>
      </p:sp>
      <p:sp>
        <p:nvSpPr>
          <p:cNvPr id="3" name="Content Placeholder 2"/>
          <p:cNvSpPr>
            <a:spLocks noGrp="1"/>
          </p:cNvSpPr>
          <p:nvPr>
            <p:ph sz="half" idx="2"/>
          </p:nvPr>
        </p:nvSpPr>
        <p:spPr>
          <a:xfrm>
            <a:off x="755576" y="1916832"/>
            <a:ext cx="7920880" cy="4464496"/>
          </a:xfrm>
        </p:spPr>
        <p:txBody>
          <a:bodyPr/>
          <a:lstStyle/>
          <a:p>
            <a:pPr fontAlgn="base">
              <a:lnSpc>
                <a:spcPct val="150000"/>
              </a:lnSpc>
            </a:pPr>
            <a:r>
              <a:rPr lang="en-CA" sz="1800" dirty="0"/>
              <a:t>Causes of </a:t>
            </a:r>
            <a:r>
              <a:rPr lang="en-CA" sz="1800" dirty="0" smtClean="0"/>
              <a:t>discrimination</a:t>
            </a:r>
            <a:endParaRPr lang="en-CA" sz="1800" dirty="0"/>
          </a:p>
          <a:p>
            <a:pPr lvl="1" fontAlgn="base">
              <a:lnSpc>
                <a:spcPct val="150000"/>
              </a:lnSpc>
              <a:buClr>
                <a:schemeClr val="accent5">
                  <a:lumMod val="75000"/>
                </a:schemeClr>
              </a:buClr>
              <a:buFont typeface="Arial" pitchFamily="34" charset="0"/>
              <a:buChar char="•"/>
            </a:pPr>
            <a:r>
              <a:rPr lang="en-CA" sz="1800" dirty="0">
                <a:latin typeface="Trebuchet MS" pitchFamily="34" charset="0"/>
              </a:rPr>
              <a:t>Psychological roots of discrimination</a:t>
            </a:r>
          </a:p>
          <a:p>
            <a:pPr lvl="1" fontAlgn="base">
              <a:lnSpc>
                <a:spcPct val="150000"/>
              </a:lnSpc>
              <a:buClr>
                <a:schemeClr val="accent5">
                  <a:lumMod val="75000"/>
                </a:schemeClr>
              </a:buClr>
              <a:buFont typeface="Arial" pitchFamily="34" charset="0"/>
              <a:buChar char="•"/>
            </a:pPr>
            <a:r>
              <a:rPr lang="en-CA" sz="1800" dirty="0">
                <a:latin typeface="Trebuchet MS" pitchFamily="34" charset="0"/>
              </a:rPr>
              <a:t>Social manifestation of discriminatory psychology</a:t>
            </a:r>
          </a:p>
          <a:p>
            <a:pPr lvl="1" fontAlgn="base">
              <a:lnSpc>
                <a:spcPct val="150000"/>
              </a:lnSpc>
              <a:buClr>
                <a:schemeClr val="accent5">
                  <a:lumMod val="75000"/>
                </a:schemeClr>
              </a:buClr>
              <a:buFont typeface="Arial" pitchFamily="34" charset="0"/>
              <a:buChar char="•"/>
            </a:pPr>
            <a:r>
              <a:rPr lang="en-CA" sz="1800" dirty="0">
                <a:latin typeface="Trebuchet MS" pitchFamily="34" charset="0"/>
              </a:rPr>
              <a:t>Cultures of hate and discrimination</a:t>
            </a:r>
          </a:p>
          <a:p>
            <a:pPr lvl="1" fontAlgn="base">
              <a:lnSpc>
                <a:spcPct val="150000"/>
              </a:lnSpc>
              <a:buClr>
                <a:schemeClr val="accent5">
                  <a:lumMod val="75000"/>
                </a:schemeClr>
              </a:buClr>
              <a:buFont typeface="Arial" pitchFamily="34" charset="0"/>
              <a:buChar char="•"/>
            </a:pPr>
            <a:r>
              <a:rPr lang="en-CA" sz="1800" dirty="0">
                <a:latin typeface="Trebuchet MS" pitchFamily="34" charset="0"/>
              </a:rPr>
              <a:t>Tolerance versus </a:t>
            </a:r>
            <a:r>
              <a:rPr lang="en-CA" sz="1800" dirty="0" smtClean="0">
                <a:latin typeface="Trebuchet MS" pitchFamily="34" charset="0"/>
              </a:rPr>
              <a:t>acceptance</a:t>
            </a:r>
            <a:endParaRPr lang="en-CA" sz="1800" dirty="0">
              <a:latin typeface="Trebuchet MS" pitchFamily="34" charset="0"/>
            </a:endParaRPr>
          </a:p>
          <a:p>
            <a:pPr fontAlgn="base">
              <a:lnSpc>
                <a:spcPct val="150000"/>
              </a:lnSpc>
            </a:pPr>
            <a:r>
              <a:rPr lang="en-CA" sz="1800" dirty="0"/>
              <a:t>Understanding online </a:t>
            </a:r>
            <a:r>
              <a:rPr lang="en-CA" sz="1800" dirty="0" smtClean="0"/>
              <a:t>dynamics</a:t>
            </a:r>
            <a:endParaRPr lang="en-CA" sz="1800" dirty="0"/>
          </a:p>
          <a:p>
            <a:pPr lvl="1" fontAlgn="base">
              <a:lnSpc>
                <a:spcPct val="150000"/>
              </a:lnSpc>
              <a:buClr>
                <a:schemeClr val="accent5">
                  <a:lumMod val="75000"/>
                </a:schemeClr>
              </a:buClr>
              <a:buFont typeface="Arial" pitchFamily="34" charset="0"/>
              <a:buChar char="•"/>
            </a:pPr>
            <a:r>
              <a:rPr lang="en-CA" sz="1800" dirty="0">
                <a:latin typeface="Trebuchet MS" pitchFamily="34" charset="0"/>
              </a:rPr>
              <a:t>Examples of anti-discrimination efforts worldwide</a:t>
            </a:r>
          </a:p>
          <a:p>
            <a:pPr lvl="1" fontAlgn="base">
              <a:lnSpc>
                <a:spcPct val="150000"/>
              </a:lnSpc>
              <a:buClr>
                <a:schemeClr val="accent5">
                  <a:lumMod val="75000"/>
                </a:schemeClr>
              </a:buClr>
              <a:buFont typeface="Arial" pitchFamily="34" charset="0"/>
              <a:buChar char="•"/>
            </a:pPr>
            <a:r>
              <a:rPr lang="en-CA" sz="1800" dirty="0">
                <a:latin typeface="Trebuchet MS" pitchFamily="34" charset="0"/>
              </a:rPr>
              <a:t>Europe, Sub-Saharan Africa, United States</a:t>
            </a:r>
          </a:p>
          <a:p>
            <a:pPr lvl="1" fontAlgn="base">
              <a:lnSpc>
                <a:spcPct val="150000"/>
              </a:lnSpc>
              <a:buClr>
                <a:schemeClr val="accent5">
                  <a:lumMod val="75000"/>
                </a:schemeClr>
              </a:buClr>
              <a:buFont typeface="Arial" pitchFamily="34" charset="0"/>
              <a:buChar char="•"/>
            </a:pPr>
            <a:r>
              <a:rPr lang="en-CA" sz="1800" dirty="0">
                <a:latin typeface="Trebuchet MS" pitchFamily="34" charset="0"/>
              </a:rPr>
              <a:t>Challenge: linking online efforts to real-world change</a:t>
            </a:r>
          </a:p>
        </p:txBody>
      </p:sp>
    </p:spTree>
    <p:extLst>
      <p:ext uri="{BB962C8B-B14F-4D97-AF65-F5344CB8AC3E}">
        <p14:creationId xmlns:p14="http://schemas.microsoft.com/office/powerpoint/2010/main" val="1137922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Kenya – Media Campaigns for Cultural Change</a:t>
            </a:r>
            <a:endParaRPr lang="en-CA" dirty="0"/>
          </a:p>
        </p:txBody>
      </p:sp>
      <p:sp>
        <p:nvSpPr>
          <p:cNvPr id="3" name="Content Placeholder 2"/>
          <p:cNvSpPr>
            <a:spLocks noGrp="1"/>
          </p:cNvSpPr>
          <p:nvPr>
            <p:ph sz="half" idx="2"/>
          </p:nvPr>
        </p:nvSpPr>
        <p:spPr>
          <a:xfrm>
            <a:off x="755576" y="1988840"/>
            <a:ext cx="4426024" cy="4464496"/>
          </a:xfrm>
        </p:spPr>
        <p:txBody>
          <a:bodyPr/>
          <a:lstStyle/>
          <a:p>
            <a:pPr>
              <a:spcBef>
                <a:spcPts val="1200"/>
              </a:spcBef>
              <a:spcAft>
                <a:spcPts val="1200"/>
              </a:spcAft>
            </a:pPr>
            <a:r>
              <a:rPr lang="en-CA" sz="1800" dirty="0" smtClean="0"/>
              <a:t>Long-term approach which began immediately after 2007-2008 violence</a:t>
            </a:r>
          </a:p>
          <a:p>
            <a:pPr>
              <a:spcBef>
                <a:spcPts val="1200"/>
              </a:spcBef>
              <a:spcAft>
                <a:spcPts val="1200"/>
              </a:spcAft>
            </a:pPr>
            <a:r>
              <a:rPr lang="en-CA" sz="1800" dirty="0" smtClean="0"/>
              <a:t>Incorporated all forms of media (broadcast, internet, and mobile)</a:t>
            </a:r>
          </a:p>
          <a:p>
            <a:pPr>
              <a:spcBef>
                <a:spcPts val="1200"/>
              </a:spcBef>
              <a:spcAft>
                <a:spcPts val="1200"/>
              </a:spcAft>
            </a:pPr>
            <a:r>
              <a:rPr lang="en-CA" sz="1800" dirty="0" smtClean="0"/>
              <a:t>Incorporated media figures and entertainers, ethnic and religious leaders</a:t>
            </a:r>
            <a:endParaRPr lang="en-CA" sz="1800" dirty="0" smtClean="0"/>
          </a:p>
          <a:p>
            <a:pPr>
              <a:spcBef>
                <a:spcPts val="1200"/>
              </a:spcBef>
              <a:spcAft>
                <a:spcPts val="1200"/>
              </a:spcAft>
            </a:pPr>
            <a:r>
              <a:rPr lang="en-CA" sz="1800" dirty="0" smtClean="0"/>
              <a:t>Sought to build understanding and links between groups</a:t>
            </a:r>
          </a:p>
          <a:p>
            <a:pPr>
              <a:spcBef>
                <a:spcPts val="1200"/>
              </a:spcBef>
              <a:spcAft>
                <a:spcPts val="1200"/>
              </a:spcAft>
            </a:pPr>
            <a:r>
              <a:rPr lang="en-CA" sz="1800" dirty="0" smtClean="0"/>
              <a:t>Urged peace and loyalty to Kenya rather than ethnic group</a:t>
            </a:r>
            <a:endParaRPr lang="en-CA"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486" y="1844824"/>
            <a:ext cx="3233514" cy="21556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4000500"/>
            <a:ext cx="3962400" cy="2857500"/>
          </a:xfrm>
          <a:prstGeom prst="rect">
            <a:avLst/>
          </a:prstGeom>
        </p:spPr>
      </p:pic>
    </p:spTree>
    <p:extLst>
      <p:ext uri="{BB962C8B-B14F-4D97-AF65-F5344CB8AC3E}">
        <p14:creationId xmlns:p14="http://schemas.microsoft.com/office/powerpoint/2010/main" val="224163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459070"/>
            <a:ext cx="2483768" cy="2483768"/>
          </a:xfrm>
          <a:prstGeom prst="rect">
            <a:avLst/>
          </a:prstGeom>
        </p:spPr>
      </p:pic>
      <p:sp>
        <p:nvSpPr>
          <p:cNvPr id="2" name="Text Placeholder 1"/>
          <p:cNvSpPr>
            <a:spLocks noGrp="1"/>
          </p:cNvSpPr>
          <p:nvPr>
            <p:ph type="body" idx="1"/>
          </p:nvPr>
        </p:nvSpPr>
        <p:spPr>
          <a:xfrm>
            <a:off x="747836" y="1268760"/>
            <a:ext cx="6488460" cy="792088"/>
          </a:xfrm>
        </p:spPr>
        <p:txBody>
          <a:bodyPr/>
          <a:lstStyle/>
          <a:p>
            <a:r>
              <a:rPr lang="en-CA" dirty="0" smtClean="0"/>
              <a:t>Kenya – </a:t>
            </a:r>
            <a:r>
              <a:rPr lang="en-CA" dirty="0" err="1" smtClean="0"/>
              <a:t>Sisi</a:t>
            </a:r>
            <a:r>
              <a:rPr lang="en-CA" dirty="0" smtClean="0"/>
              <a:t> Ni </a:t>
            </a:r>
            <a:r>
              <a:rPr lang="en-CA" dirty="0" err="1" smtClean="0"/>
              <a:t>Amani</a:t>
            </a:r>
            <a:r>
              <a:rPr lang="en-CA" dirty="0" smtClean="0"/>
              <a:t> - </a:t>
            </a:r>
            <a:r>
              <a:rPr lang="en-CA" dirty="0"/>
              <a:t>Community Intervention </a:t>
            </a:r>
            <a:r>
              <a:rPr lang="en-CA" dirty="0" smtClean="0"/>
              <a:t>by SMS</a:t>
            </a:r>
            <a:endParaRPr lang="en-CA"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0535" y="2906713"/>
            <a:ext cx="2963465" cy="3951287"/>
          </a:xfrm>
        </p:spPr>
      </p:pic>
      <p:sp>
        <p:nvSpPr>
          <p:cNvPr id="6" name="TextBox 5"/>
          <p:cNvSpPr txBox="1"/>
          <p:nvPr/>
        </p:nvSpPr>
        <p:spPr>
          <a:xfrm>
            <a:off x="827583" y="2276872"/>
            <a:ext cx="5184577" cy="2677656"/>
          </a:xfrm>
          <a:prstGeom prst="rect">
            <a:avLst/>
          </a:prstGeom>
          <a:noFill/>
        </p:spPr>
        <p:txBody>
          <a:bodyPr wrap="square" rtlCol="0">
            <a:spAutoFit/>
          </a:bodyPr>
          <a:lstStyle/>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Use mobile phone reports to identify areas at risk of violence</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Broadcast messages calling for social unity</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Also discourages ethnocentric thinking</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Volunteers play an important part in community intervention</a:t>
            </a:r>
          </a:p>
        </p:txBody>
      </p:sp>
    </p:spTree>
    <p:extLst>
      <p:ext uri="{BB962C8B-B14F-4D97-AF65-F5344CB8AC3E}">
        <p14:creationId xmlns:p14="http://schemas.microsoft.com/office/powerpoint/2010/main" val="2241638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4975508" cy="864096"/>
          </a:xfrm>
        </p:spPr>
        <p:txBody>
          <a:bodyPr/>
          <a:lstStyle/>
          <a:p>
            <a:r>
              <a:rPr lang="en-CA" dirty="0" smtClean="0"/>
              <a:t>Kenya – Countering Misinformation via SMS</a:t>
            </a:r>
            <a:endParaRPr lang="en-CA"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251866"/>
            <a:ext cx="3131840" cy="36061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911840"/>
            <a:ext cx="3155843" cy="2301136"/>
          </a:xfrm>
          <a:prstGeom prst="rect">
            <a:avLst/>
          </a:prstGeom>
        </p:spPr>
      </p:pic>
      <p:sp>
        <p:nvSpPr>
          <p:cNvPr id="6" name="TextBox 5"/>
          <p:cNvSpPr txBox="1"/>
          <p:nvPr/>
        </p:nvSpPr>
        <p:spPr>
          <a:xfrm>
            <a:off x="827583" y="2276872"/>
            <a:ext cx="5184577" cy="4124206"/>
          </a:xfrm>
          <a:prstGeom prst="rect">
            <a:avLst/>
          </a:prstGeom>
          <a:noFill/>
        </p:spPr>
        <p:txBody>
          <a:bodyPr wrap="square" rtlCol="0">
            <a:spAutoFit/>
          </a:bodyPr>
          <a:lstStyle/>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Rumours contribute to negative perceptions</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Negative perceptions cause discrimination</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Discrimination drives hate and violence</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Project will use mobile phone reports to recognize new rumours</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Counter messages will be used to reduce influence of rumours</a:t>
            </a:r>
          </a:p>
          <a:p>
            <a:pPr marL="285750" indent="-285750">
              <a:spcBef>
                <a:spcPts val="1200"/>
              </a:spcBef>
              <a:spcAft>
                <a:spcPts val="1200"/>
              </a:spcAft>
              <a:buClr>
                <a:schemeClr val="accent5">
                  <a:lumMod val="75000"/>
                </a:schemeClr>
              </a:buClr>
              <a:buFont typeface="Arial" pitchFamily="34" charset="0"/>
              <a:buChar char="•"/>
            </a:pPr>
            <a:r>
              <a:rPr lang="en-CA" dirty="0" smtClean="0">
                <a:latin typeface="Trebuchet MS" pitchFamily="34" charset="0"/>
              </a:rPr>
              <a:t>Long-term goal is to build trust and reduce discrimination between groups</a:t>
            </a:r>
          </a:p>
        </p:txBody>
      </p:sp>
    </p:spTree>
    <p:extLst>
      <p:ext uri="{BB962C8B-B14F-4D97-AF65-F5344CB8AC3E}">
        <p14:creationId xmlns:p14="http://schemas.microsoft.com/office/powerpoint/2010/main" val="3839346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Council of </a:t>
            </a:r>
            <a:r>
              <a:rPr lang="en-CA" dirty="0" smtClean="0"/>
              <a:t>Europe - “No Hate Speech” Movement</a:t>
            </a:r>
            <a:endParaRPr lang="en-CA"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5537" y="2204864"/>
            <a:ext cx="4158462" cy="2376264"/>
          </a:xfrm>
        </p:spPr>
      </p:pic>
      <p:sp>
        <p:nvSpPr>
          <p:cNvPr id="5" name="Content Placeholder 2"/>
          <p:cNvSpPr txBox="1">
            <a:spLocks/>
          </p:cNvSpPr>
          <p:nvPr/>
        </p:nvSpPr>
        <p:spPr>
          <a:xfrm>
            <a:off x="755576" y="1988840"/>
            <a:ext cx="4104456" cy="3951288"/>
          </a:xfrm>
          <a:prstGeom prst="rect">
            <a:avLst/>
          </a:prstGeom>
        </p:spPr>
        <p:txBody>
          <a:bodyPr/>
          <a:lstStyle>
            <a:lvl1pPr marL="342900" indent="-342900" algn="l" defTabSz="914400" rtl="0" eaLnBrk="1" latinLnBrk="0" hangingPunct="1">
              <a:spcBef>
                <a:spcPct val="20000"/>
              </a:spcBef>
              <a:buClr>
                <a:schemeClr val="accent5">
                  <a:lumMod val="75000"/>
                </a:schemeClr>
              </a:buClr>
              <a:buFont typeface="Arial" pitchFamily="34" charset="0"/>
              <a:buChar char="•"/>
              <a:defRPr sz="16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spcBef>
                <a:spcPts val="1800"/>
              </a:spcBef>
              <a:spcAft>
                <a:spcPts val="1800"/>
              </a:spcAft>
            </a:pPr>
            <a:r>
              <a:rPr lang="en-CA" sz="1800" dirty="0" smtClean="0"/>
              <a:t>Aims to engage youths across Europe</a:t>
            </a:r>
          </a:p>
          <a:p>
            <a:pPr>
              <a:spcBef>
                <a:spcPts val="1800"/>
              </a:spcBef>
              <a:spcAft>
                <a:spcPts val="1800"/>
              </a:spcAft>
            </a:pPr>
            <a:r>
              <a:rPr lang="en-CA" sz="1800" dirty="0" smtClean="0">
                <a:latin typeface="Trebuchet MS" pitchFamily="34" charset="0"/>
              </a:rPr>
              <a:t>Identifying online hate speech</a:t>
            </a:r>
          </a:p>
          <a:p>
            <a:pPr>
              <a:spcBef>
                <a:spcPts val="1800"/>
              </a:spcBef>
              <a:spcAft>
                <a:spcPts val="1800"/>
              </a:spcAft>
            </a:pPr>
            <a:r>
              <a:rPr lang="en-CA" sz="1800" dirty="0" smtClean="0">
                <a:latin typeface="Trebuchet MS" pitchFamily="34" charset="0"/>
              </a:rPr>
              <a:t>Countering online hate speech</a:t>
            </a:r>
          </a:p>
          <a:p>
            <a:pPr>
              <a:spcBef>
                <a:spcPts val="1800"/>
              </a:spcBef>
              <a:spcAft>
                <a:spcPts val="1800"/>
              </a:spcAft>
            </a:pPr>
            <a:r>
              <a:rPr lang="en-CA" sz="1800" dirty="0" smtClean="0"/>
              <a:t>Translating online communications into “real world” actions</a:t>
            </a:r>
          </a:p>
          <a:p>
            <a:pPr>
              <a:spcBef>
                <a:spcPts val="1800"/>
              </a:spcBef>
              <a:spcAft>
                <a:spcPts val="1800"/>
              </a:spcAft>
            </a:pPr>
            <a:r>
              <a:rPr lang="en-CA" sz="1800" dirty="0" smtClean="0">
                <a:latin typeface="Trebuchet MS" pitchFamily="34" charset="0"/>
              </a:rPr>
              <a:t>Turns youths from bystanders into interveners</a:t>
            </a:r>
          </a:p>
        </p:txBody>
      </p:sp>
    </p:spTree>
    <p:extLst>
      <p:ext uri="{BB962C8B-B14F-4D97-AF65-F5344CB8AC3E}">
        <p14:creationId xmlns:p14="http://schemas.microsoft.com/office/powerpoint/2010/main" val="219842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France – Punishing </a:t>
            </a:r>
            <a:r>
              <a:rPr lang="en-CA" dirty="0" smtClean="0"/>
              <a:t>Anti-Semitism</a:t>
            </a:r>
            <a:r>
              <a:rPr lang="en-CA" dirty="0" smtClean="0"/>
              <a:t> </a:t>
            </a:r>
            <a:r>
              <a:rPr lang="en-CA" dirty="0" smtClean="0"/>
              <a:t>on Twitter</a:t>
            </a:r>
            <a:endParaRPr lang="en-CA" dirty="0"/>
          </a:p>
        </p:txBody>
      </p:sp>
      <p:sp>
        <p:nvSpPr>
          <p:cNvPr id="5" name="Content Placeholder 4"/>
          <p:cNvSpPr>
            <a:spLocks noGrp="1"/>
          </p:cNvSpPr>
          <p:nvPr>
            <p:ph sz="half" idx="2"/>
          </p:nvPr>
        </p:nvSpPr>
        <p:spPr>
          <a:xfrm>
            <a:off x="755576" y="1988840"/>
            <a:ext cx="4692724" cy="4176464"/>
          </a:xfrm>
        </p:spPr>
        <p:txBody>
          <a:bodyPr/>
          <a:lstStyle/>
          <a:p>
            <a:pPr>
              <a:spcBef>
                <a:spcPts val="1200"/>
              </a:spcBef>
              <a:spcAft>
                <a:spcPts val="1200"/>
              </a:spcAft>
            </a:pPr>
            <a:r>
              <a:rPr lang="en-CA" sz="1800" dirty="0"/>
              <a:t>Union of Jewish </a:t>
            </a:r>
            <a:r>
              <a:rPr lang="en-CA" sz="1800" dirty="0" smtClean="0"/>
              <a:t>Students and other anti-racism groups sued Twitter to disclose data</a:t>
            </a:r>
          </a:p>
          <a:p>
            <a:pPr>
              <a:spcBef>
                <a:spcPts val="1200"/>
              </a:spcBef>
              <a:spcAft>
                <a:spcPts val="1200"/>
              </a:spcAft>
            </a:pPr>
            <a:r>
              <a:rPr lang="en-CA" sz="1800" dirty="0" smtClean="0"/>
              <a:t>Data would be used to identify users spreading anti-Semitic tweets</a:t>
            </a:r>
          </a:p>
          <a:p>
            <a:pPr>
              <a:spcBef>
                <a:spcPts val="1200"/>
              </a:spcBef>
              <a:spcAft>
                <a:spcPts val="1200"/>
              </a:spcAft>
            </a:pPr>
            <a:r>
              <a:rPr lang="en-CA" sz="1800" dirty="0" smtClean="0"/>
              <a:t>Users violated French hate speech laws</a:t>
            </a:r>
            <a:endParaRPr lang="en-CA" sz="1800" dirty="0"/>
          </a:p>
          <a:p>
            <a:pPr>
              <a:spcBef>
                <a:spcPts val="1200"/>
              </a:spcBef>
              <a:spcAft>
                <a:spcPts val="1200"/>
              </a:spcAft>
            </a:pPr>
            <a:r>
              <a:rPr lang="en-CA" sz="1800" dirty="0" smtClean="0"/>
              <a:t>Result came after a legal dispute lasting several months</a:t>
            </a:r>
          </a:p>
          <a:p>
            <a:pPr>
              <a:spcBef>
                <a:spcPts val="1200"/>
              </a:spcBef>
              <a:spcAft>
                <a:spcPts val="1200"/>
              </a:spcAft>
            </a:pPr>
            <a:r>
              <a:rPr lang="en-CA" sz="1800" dirty="0" smtClean="0"/>
              <a:t>Seen by some as balancing free speech with anti-racism efforts</a:t>
            </a:r>
            <a:endParaRPr lang="en-CA" sz="18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300" y="4381500"/>
            <a:ext cx="3695700" cy="24765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204864"/>
            <a:ext cx="1716484" cy="1712648"/>
          </a:xfrm>
          <a:prstGeom prst="rect">
            <a:avLst/>
          </a:prstGeom>
        </p:spPr>
      </p:pic>
    </p:spTree>
    <p:extLst>
      <p:ext uri="{BB962C8B-B14F-4D97-AF65-F5344CB8AC3E}">
        <p14:creationId xmlns:p14="http://schemas.microsoft.com/office/powerpoint/2010/main" val="436424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755576" y="1988840"/>
            <a:ext cx="3816423" cy="3951288"/>
          </a:xfrm>
        </p:spPr>
        <p:txBody>
          <a:bodyPr/>
          <a:lstStyle/>
          <a:p>
            <a:pPr>
              <a:spcBef>
                <a:spcPts val="1200"/>
              </a:spcBef>
              <a:spcAft>
                <a:spcPts val="1200"/>
              </a:spcAft>
            </a:pPr>
            <a:r>
              <a:rPr lang="en-CA" sz="1800" dirty="0" smtClean="0"/>
              <a:t>Social media and SMS reports used to map sexual harassment incidents</a:t>
            </a:r>
          </a:p>
          <a:p>
            <a:pPr>
              <a:spcBef>
                <a:spcPts val="1200"/>
              </a:spcBef>
              <a:spcAft>
                <a:spcPts val="1200"/>
              </a:spcAft>
            </a:pPr>
            <a:r>
              <a:rPr lang="en-CA" sz="1800" dirty="0" smtClean="0"/>
              <a:t>Map used to direct and support community intervention efforts</a:t>
            </a:r>
          </a:p>
          <a:p>
            <a:pPr>
              <a:spcBef>
                <a:spcPts val="1200"/>
              </a:spcBef>
              <a:spcAft>
                <a:spcPts val="1200"/>
              </a:spcAft>
            </a:pPr>
            <a:r>
              <a:rPr lang="en-CA" sz="1800" dirty="0" smtClean="0"/>
              <a:t>Egyptian society traditionally very accepting of sexual harassment against women</a:t>
            </a:r>
          </a:p>
          <a:p>
            <a:pPr>
              <a:spcBef>
                <a:spcPts val="1200"/>
              </a:spcBef>
              <a:spcAft>
                <a:spcPts val="1200"/>
              </a:spcAft>
            </a:pPr>
            <a:r>
              <a:rPr lang="en-CA" sz="1800" dirty="0" smtClean="0"/>
              <a:t>Ultimate goal is to change societal attitudes to make sexual harassment unacceptable </a:t>
            </a:r>
            <a:endParaRPr lang="en-CA" sz="1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596" y="980727"/>
            <a:ext cx="2841403" cy="2612357"/>
          </a:xfrm>
          <a:prstGeom prst="rect">
            <a:avLst/>
          </a:prstGeom>
        </p:spPr>
      </p:pic>
      <p:pic>
        <p:nvPicPr>
          <p:cNvPr id="11"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3795731"/>
            <a:ext cx="4572001" cy="3082160"/>
          </a:xfrm>
          <a:prstGeom prst="rect">
            <a:avLst/>
          </a:prstGeom>
        </p:spPr>
      </p:pic>
      <p:sp>
        <p:nvSpPr>
          <p:cNvPr id="12" name="Text Placeholder 1"/>
          <p:cNvSpPr txBox="1">
            <a:spLocks/>
          </p:cNvSpPr>
          <p:nvPr/>
        </p:nvSpPr>
        <p:spPr>
          <a:xfrm>
            <a:off x="747836" y="1268760"/>
            <a:ext cx="7352556" cy="495746"/>
          </a:xfrm>
          <a:prstGeom prst="rect">
            <a:avLst/>
          </a:prstGeom>
        </p:spPr>
        <p:txBody>
          <a:bodyPr anchor="b"/>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Trebuchet MS" pitchFamily="34" charset="0"/>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CA" smtClean="0"/>
              <a:t>Egypt – HarassMap – Changing Attitudes </a:t>
            </a:r>
            <a:endParaRPr lang="en-CA" dirty="0"/>
          </a:p>
        </p:txBody>
      </p:sp>
    </p:spTree>
    <p:extLst>
      <p:ext uri="{BB962C8B-B14F-4D97-AF65-F5344CB8AC3E}">
        <p14:creationId xmlns:p14="http://schemas.microsoft.com/office/powerpoint/2010/main" val="288211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Facebook – Setting Standards, Removing Anonymity</a:t>
            </a:r>
            <a:endParaRPr lang="en-CA" dirty="0"/>
          </a:p>
        </p:txBody>
      </p:sp>
      <p:sp>
        <p:nvSpPr>
          <p:cNvPr id="5" name="Content Placeholder 4"/>
          <p:cNvSpPr>
            <a:spLocks noGrp="1"/>
          </p:cNvSpPr>
          <p:nvPr>
            <p:ph sz="half" idx="2"/>
          </p:nvPr>
        </p:nvSpPr>
        <p:spPr>
          <a:xfrm>
            <a:off x="755576" y="1988840"/>
            <a:ext cx="5475274" cy="4536504"/>
          </a:xfrm>
        </p:spPr>
        <p:txBody>
          <a:bodyPr/>
          <a:lstStyle/>
          <a:p>
            <a:pPr>
              <a:spcBef>
                <a:spcPts val="1200"/>
              </a:spcBef>
              <a:spcAft>
                <a:spcPts val="1200"/>
              </a:spcAft>
            </a:pPr>
            <a:r>
              <a:rPr lang="en-CA" sz="1800" dirty="0" smtClean="0"/>
              <a:t>As world’s largest social network, Facebook sees a lot of hate speech – some casual, some organized</a:t>
            </a:r>
          </a:p>
          <a:p>
            <a:pPr>
              <a:spcBef>
                <a:spcPts val="1200"/>
              </a:spcBef>
              <a:spcAft>
                <a:spcPts val="1200"/>
              </a:spcAft>
            </a:pPr>
            <a:r>
              <a:rPr lang="en-CA" sz="1800" dirty="0" smtClean="0"/>
              <a:t>Users asked to use real names and some prefer to delete hate speech than be exposed</a:t>
            </a:r>
          </a:p>
          <a:p>
            <a:pPr>
              <a:spcBef>
                <a:spcPts val="1200"/>
              </a:spcBef>
              <a:spcAft>
                <a:spcPts val="1200"/>
              </a:spcAft>
            </a:pPr>
            <a:r>
              <a:rPr lang="en-CA" sz="1800" dirty="0" smtClean="0"/>
              <a:t>Some offensive material removed if reported as violating Community Standards</a:t>
            </a:r>
          </a:p>
          <a:p>
            <a:pPr>
              <a:spcBef>
                <a:spcPts val="1200"/>
              </a:spcBef>
              <a:spcAft>
                <a:spcPts val="1200"/>
              </a:spcAft>
            </a:pPr>
            <a:r>
              <a:rPr lang="en-CA" sz="1800" dirty="0" smtClean="0"/>
              <a:t>Not always applied evenly</a:t>
            </a:r>
          </a:p>
          <a:p>
            <a:pPr lvl="1">
              <a:spcBef>
                <a:spcPts val="1200"/>
              </a:spcBef>
              <a:spcAft>
                <a:spcPts val="1200"/>
              </a:spcAft>
              <a:buFont typeface="Arial" pitchFamily="34" charset="0"/>
              <a:buChar char="•"/>
            </a:pPr>
            <a:r>
              <a:rPr lang="en-CA" sz="1800" dirty="0" smtClean="0">
                <a:latin typeface="Trebuchet MS" pitchFamily="34" charset="0"/>
              </a:rPr>
              <a:t>Burmese hate speech thrives</a:t>
            </a:r>
          </a:p>
          <a:p>
            <a:pPr lvl="1">
              <a:spcBef>
                <a:spcPts val="1200"/>
              </a:spcBef>
              <a:spcAft>
                <a:spcPts val="1200"/>
              </a:spcAft>
              <a:buFont typeface="Arial" pitchFamily="34" charset="0"/>
              <a:buChar char="•"/>
            </a:pPr>
            <a:r>
              <a:rPr lang="en-CA" sz="1800" dirty="0" smtClean="0">
                <a:latin typeface="Trebuchet MS" pitchFamily="34" charset="0"/>
              </a:rPr>
              <a:t>Legitimate groups shut down</a:t>
            </a:r>
            <a:endParaRPr lang="en-CA" sz="1800" dirty="0">
              <a:latin typeface="Trebuchet MS" pitchFamily="34" charset="0"/>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72008"/>
            <a:ext cx="1340768" cy="13407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850" y="4653135"/>
            <a:ext cx="2913149" cy="22119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1823180"/>
            <a:ext cx="2267743" cy="2829955"/>
          </a:xfrm>
          <a:prstGeom prst="rect">
            <a:avLst/>
          </a:prstGeom>
        </p:spPr>
      </p:pic>
    </p:spTree>
    <p:extLst>
      <p:ext uri="{BB962C8B-B14F-4D97-AF65-F5344CB8AC3E}">
        <p14:creationId xmlns:p14="http://schemas.microsoft.com/office/powerpoint/2010/main" val="247650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7836" y="1268760"/>
            <a:ext cx="7928620" cy="495746"/>
          </a:xfrm>
        </p:spPr>
        <p:txBody>
          <a:bodyPr/>
          <a:lstStyle/>
          <a:p>
            <a:r>
              <a:rPr lang="en-CA" dirty="0" smtClean="0"/>
              <a:t>New York Times – Emphasizing Identity in Online Forums</a:t>
            </a:r>
            <a:endParaRPr lang="en-CA" dirty="0"/>
          </a:p>
        </p:txBody>
      </p:sp>
      <p:sp>
        <p:nvSpPr>
          <p:cNvPr id="3" name="Content Placeholder 2"/>
          <p:cNvSpPr>
            <a:spLocks noGrp="1"/>
          </p:cNvSpPr>
          <p:nvPr>
            <p:ph sz="half" idx="2"/>
          </p:nvPr>
        </p:nvSpPr>
        <p:spPr>
          <a:xfrm>
            <a:off x="755576" y="1988840"/>
            <a:ext cx="5256584" cy="3951288"/>
          </a:xfrm>
        </p:spPr>
        <p:txBody>
          <a:bodyPr/>
          <a:lstStyle/>
          <a:p>
            <a:pPr>
              <a:spcBef>
                <a:spcPts val="1800"/>
              </a:spcBef>
              <a:spcAft>
                <a:spcPts val="1800"/>
              </a:spcAft>
            </a:pPr>
            <a:r>
              <a:rPr lang="en-CA" sz="1800" dirty="0" smtClean="0"/>
              <a:t>Recognize that anonymity strongly encourages hateful and “uncivil” language online</a:t>
            </a:r>
          </a:p>
          <a:p>
            <a:pPr>
              <a:spcBef>
                <a:spcPts val="1800"/>
              </a:spcBef>
              <a:spcAft>
                <a:spcPts val="1800"/>
              </a:spcAft>
            </a:pPr>
            <a:r>
              <a:rPr lang="en-CA" sz="1800" dirty="0" smtClean="0"/>
              <a:t>Major problem in comments sections of articles on their website</a:t>
            </a:r>
            <a:endParaRPr lang="en-CA" sz="1800" dirty="0"/>
          </a:p>
          <a:p>
            <a:pPr>
              <a:spcBef>
                <a:spcPts val="1800"/>
              </a:spcBef>
              <a:spcAft>
                <a:spcPts val="1800"/>
              </a:spcAft>
            </a:pPr>
            <a:r>
              <a:rPr lang="en-CA" sz="1800" dirty="0" smtClean="0"/>
              <a:t>Solution was to give priority to posts associated with real names</a:t>
            </a:r>
          </a:p>
          <a:p>
            <a:pPr>
              <a:spcBef>
                <a:spcPts val="1800"/>
              </a:spcBef>
              <a:spcAft>
                <a:spcPts val="1800"/>
              </a:spcAft>
            </a:pPr>
            <a:r>
              <a:rPr lang="en-CA" sz="1800" dirty="0" smtClean="0"/>
              <a:t>Anonymous or clearly fake name posts pushed to bottom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280" y="5875510"/>
            <a:ext cx="6480720" cy="9541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312" y="2903806"/>
            <a:ext cx="3182652" cy="2121768"/>
          </a:xfrm>
          <a:prstGeom prst="rect">
            <a:avLst/>
          </a:prstGeom>
        </p:spPr>
      </p:pic>
    </p:spTree>
    <p:extLst>
      <p:ext uri="{BB962C8B-B14F-4D97-AF65-F5344CB8AC3E}">
        <p14:creationId xmlns:p14="http://schemas.microsoft.com/office/powerpoint/2010/main" val="2936348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Lessons Learned - What Works</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Persuasive approaches work </a:t>
            </a:r>
            <a:r>
              <a:rPr lang="en-CA" sz="1800" dirty="0" smtClean="0"/>
              <a:t>best</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People will resist being told how to think</a:t>
            </a:r>
            <a:endParaRPr lang="en-CA" sz="1800" dirty="0" smtClean="0">
              <a:latin typeface="Trebuchet MS" pitchFamily="34" charset="0"/>
            </a:endParaRPr>
          </a:p>
          <a:p>
            <a:pPr>
              <a:lnSpc>
                <a:spcPct val="200000"/>
              </a:lnSpc>
            </a:pPr>
            <a:r>
              <a:rPr lang="en-CA" sz="1800" dirty="0" smtClean="0"/>
              <a:t>Public shaming can be effective</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Not necessarily explicit</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Simply removing anonymity can work</a:t>
            </a:r>
          </a:p>
        </p:txBody>
      </p:sp>
    </p:spTree>
    <p:extLst>
      <p:ext uri="{BB962C8B-B14F-4D97-AF65-F5344CB8AC3E}">
        <p14:creationId xmlns:p14="http://schemas.microsoft.com/office/powerpoint/2010/main" val="3382278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Lessons Learned - What Works</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Presenting alternative views to persuade neutral</a:t>
            </a:r>
          </a:p>
          <a:p>
            <a:pPr>
              <a:lnSpc>
                <a:spcPct val="200000"/>
              </a:lnSpc>
            </a:pPr>
            <a:r>
              <a:rPr lang="en-CA" sz="1800" dirty="0" smtClean="0"/>
              <a:t>Breaking down social barriers</a:t>
            </a:r>
          </a:p>
          <a:p>
            <a:pPr>
              <a:lnSpc>
                <a:spcPct val="200000"/>
              </a:lnSpc>
            </a:pPr>
            <a:r>
              <a:rPr lang="en-CA" sz="1800" dirty="0" smtClean="0"/>
              <a:t>Educating people who know little about other groups</a:t>
            </a:r>
          </a:p>
          <a:p>
            <a:pPr>
              <a:lnSpc>
                <a:spcPct val="200000"/>
              </a:lnSpc>
            </a:pPr>
            <a:r>
              <a:rPr lang="en-CA" sz="1800" dirty="0" smtClean="0"/>
              <a:t>Encouraging them to see the “other” as an equal person</a:t>
            </a:r>
          </a:p>
          <a:p>
            <a:pPr>
              <a:lnSpc>
                <a:spcPct val="200000"/>
              </a:lnSpc>
            </a:pPr>
            <a:r>
              <a:rPr lang="en-CA" sz="1800" dirty="0" smtClean="0">
                <a:latin typeface="Trebuchet MS" pitchFamily="34" charset="0"/>
              </a:rPr>
              <a:t>Encouraging people to become “real life” interveners</a:t>
            </a:r>
            <a:endParaRPr lang="en-CA" sz="1800" dirty="0">
              <a:latin typeface="Trebuchet MS" pitchFamily="34" charset="0"/>
            </a:endParaRPr>
          </a:p>
        </p:txBody>
      </p:sp>
    </p:spTree>
    <p:extLst>
      <p:ext uri="{BB962C8B-B14F-4D97-AF65-F5344CB8AC3E}">
        <p14:creationId xmlns:p14="http://schemas.microsoft.com/office/powerpoint/2010/main" val="3582300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15616" y="3429000"/>
            <a:ext cx="7352556" cy="495746"/>
          </a:xfrm>
        </p:spPr>
        <p:txBody>
          <a:bodyPr/>
          <a:lstStyle/>
          <a:p>
            <a:pPr algn="ctr"/>
            <a:r>
              <a:rPr lang="en-CA" dirty="0" smtClean="0"/>
              <a:t>Causes of Discrimination</a:t>
            </a:r>
            <a:endParaRPr lang="en-CA" dirty="0"/>
          </a:p>
        </p:txBody>
      </p:sp>
    </p:spTree>
    <p:extLst>
      <p:ext uri="{BB962C8B-B14F-4D97-AF65-F5344CB8AC3E}">
        <p14:creationId xmlns:p14="http://schemas.microsoft.com/office/powerpoint/2010/main" val="243565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Lessons Learned - What Does Not Work</a:t>
            </a:r>
            <a:endParaRPr lang="en-CA" dirty="0"/>
          </a:p>
        </p:txBody>
      </p:sp>
      <p:sp>
        <p:nvSpPr>
          <p:cNvPr id="3" name="Content Placeholder 2"/>
          <p:cNvSpPr>
            <a:spLocks noGrp="1"/>
          </p:cNvSpPr>
          <p:nvPr>
            <p:ph sz="half" idx="2"/>
          </p:nvPr>
        </p:nvSpPr>
        <p:spPr>
          <a:xfrm>
            <a:off x="755576" y="1988840"/>
            <a:ext cx="4392488" cy="3951288"/>
          </a:xfrm>
        </p:spPr>
        <p:txBody>
          <a:bodyPr/>
          <a:lstStyle/>
          <a:p>
            <a:pPr>
              <a:spcBef>
                <a:spcPts val="1800"/>
              </a:spcBef>
              <a:spcAft>
                <a:spcPts val="1800"/>
              </a:spcAft>
            </a:pPr>
            <a:r>
              <a:rPr lang="en-CA" sz="1800" dirty="0" smtClean="0"/>
              <a:t>Censorship and simply silencing hate are ineffective on social media</a:t>
            </a:r>
          </a:p>
          <a:p>
            <a:pPr>
              <a:spcBef>
                <a:spcPts val="1800"/>
              </a:spcBef>
              <a:spcAft>
                <a:spcPts val="1800"/>
              </a:spcAft>
            </a:pPr>
            <a:r>
              <a:rPr lang="en-CA" sz="1800" dirty="0" smtClean="0"/>
              <a:t>When one outlet is neutralized, hate promoters find a new channel</a:t>
            </a:r>
          </a:p>
          <a:p>
            <a:pPr>
              <a:spcBef>
                <a:spcPts val="1800"/>
              </a:spcBef>
              <a:spcAft>
                <a:spcPts val="1800"/>
              </a:spcAft>
            </a:pPr>
            <a:r>
              <a:rPr lang="en-CA" sz="1800" dirty="0" smtClean="0"/>
              <a:t>Opens up difficult debate on freedom of speech</a:t>
            </a:r>
          </a:p>
          <a:p>
            <a:pPr>
              <a:spcBef>
                <a:spcPts val="1800"/>
              </a:spcBef>
              <a:spcAft>
                <a:spcPts val="1800"/>
              </a:spcAft>
            </a:pPr>
            <a:r>
              <a:rPr lang="en-CA" sz="1800" dirty="0" smtClean="0"/>
              <a:t>Too difficult to apply across multiple </a:t>
            </a:r>
            <a:r>
              <a:rPr lang="en-CA" sz="1800" dirty="0" smtClean="0"/>
              <a:t>jurisdictions</a:t>
            </a:r>
            <a:endParaRPr lang="en-CA" sz="1800" dirty="0" smtClean="0"/>
          </a:p>
        </p:txBody>
      </p:sp>
      <p:grpSp>
        <p:nvGrpSpPr>
          <p:cNvPr id="116" name="Group 115"/>
          <p:cNvGrpSpPr/>
          <p:nvPr/>
        </p:nvGrpSpPr>
        <p:grpSpPr>
          <a:xfrm>
            <a:off x="5940152" y="836712"/>
            <a:ext cx="2629142" cy="5446563"/>
            <a:chOff x="6164825" y="1040485"/>
            <a:chExt cx="2629142" cy="5446563"/>
          </a:xfrm>
        </p:grpSpPr>
        <p:sp>
          <p:nvSpPr>
            <p:cNvPr id="4" name="Oval 3"/>
            <p:cNvSpPr/>
            <p:nvPr/>
          </p:nvSpPr>
          <p:spPr>
            <a:xfrm>
              <a:off x="6805023" y="1988840"/>
              <a:ext cx="432048" cy="4320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7375343" y="104048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7137952" y="2758837"/>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7021047" y="5229200"/>
              <a:ext cx="432048" cy="4320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537059" y="3519736"/>
              <a:ext cx="432048" cy="4320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7922127" y="241357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7608891" y="449303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6705904" y="4020166"/>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8361919" y="330371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8145895" y="1510169"/>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8361919" y="423619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145895" y="52220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706103" y="5865945"/>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p:cNvCxnSpPr>
              <a:stCxn id="5" idx="3"/>
              <a:endCxn id="4" idx="0"/>
            </p:cNvCxnSpPr>
            <p:nvPr/>
          </p:nvCxnSpPr>
          <p:spPr>
            <a:xfrm flipH="1">
              <a:off x="7021047" y="1409261"/>
              <a:ext cx="417568" cy="579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6"/>
              <a:endCxn id="13" idx="1"/>
            </p:cNvCxnSpPr>
            <p:nvPr/>
          </p:nvCxnSpPr>
          <p:spPr>
            <a:xfrm>
              <a:off x="7807391" y="1256509"/>
              <a:ext cx="401776" cy="316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 idx="4"/>
              <a:endCxn id="9" idx="7"/>
            </p:cNvCxnSpPr>
            <p:nvPr/>
          </p:nvCxnSpPr>
          <p:spPr>
            <a:xfrm flipH="1">
              <a:off x="8290903" y="1942217"/>
              <a:ext cx="71016" cy="534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 idx="5"/>
              <a:endCxn id="9" idx="1"/>
            </p:cNvCxnSpPr>
            <p:nvPr/>
          </p:nvCxnSpPr>
          <p:spPr>
            <a:xfrm>
              <a:off x="7744119" y="1409261"/>
              <a:ext cx="241280" cy="1067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4" idx="4"/>
              <a:endCxn id="6" idx="1"/>
            </p:cNvCxnSpPr>
            <p:nvPr/>
          </p:nvCxnSpPr>
          <p:spPr>
            <a:xfrm>
              <a:off x="7021047" y="2420888"/>
              <a:ext cx="180177" cy="401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4"/>
              <a:endCxn id="6" idx="0"/>
            </p:cNvCxnSpPr>
            <p:nvPr/>
          </p:nvCxnSpPr>
          <p:spPr>
            <a:xfrm flipH="1">
              <a:off x="7353976" y="1472533"/>
              <a:ext cx="237391" cy="128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7"/>
              <a:endCxn id="9" idx="2"/>
            </p:cNvCxnSpPr>
            <p:nvPr/>
          </p:nvCxnSpPr>
          <p:spPr>
            <a:xfrm flipV="1">
              <a:off x="7506728" y="2629598"/>
              <a:ext cx="415399" cy="1925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6" idx="4"/>
              <a:endCxn id="8" idx="1"/>
            </p:cNvCxnSpPr>
            <p:nvPr/>
          </p:nvCxnSpPr>
          <p:spPr>
            <a:xfrm>
              <a:off x="7353976" y="3190885"/>
              <a:ext cx="246355" cy="392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9" idx="3"/>
              <a:endCxn id="8" idx="0"/>
            </p:cNvCxnSpPr>
            <p:nvPr/>
          </p:nvCxnSpPr>
          <p:spPr>
            <a:xfrm flipH="1">
              <a:off x="7753083" y="2782350"/>
              <a:ext cx="232316" cy="737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 idx="5"/>
              <a:endCxn id="12" idx="1"/>
            </p:cNvCxnSpPr>
            <p:nvPr/>
          </p:nvCxnSpPr>
          <p:spPr>
            <a:xfrm>
              <a:off x="8290903" y="2782350"/>
              <a:ext cx="134288" cy="584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8" idx="6"/>
              <a:endCxn id="12" idx="2"/>
            </p:cNvCxnSpPr>
            <p:nvPr/>
          </p:nvCxnSpPr>
          <p:spPr>
            <a:xfrm flipV="1">
              <a:off x="7969107" y="3519736"/>
              <a:ext cx="39281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1" idx="7"/>
              <a:endCxn id="8" idx="3"/>
            </p:cNvCxnSpPr>
            <p:nvPr/>
          </p:nvCxnSpPr>
          <p:spPr>
            <a:xfrm flipV="1">
              <a:off x="7074680" y="3888512"/>
              <a:ext cx="525651" cy="194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6" idx="3"/>
              <a:endCxn id="11" idx="0"/>
            </p:cNvCxnSpPr>
            <p:nvPr/>
          </p:nvCxnSpPr>
          <p:spPr>
            <a:xfrm flipH="1">
              <a:off x="6921928" y="3127613"/>
              <a:ext cx="279296" cy="89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1" idx="5"/>
              <a:endCxn id="10" idx="1"/>
            </p:cNvCxnSpPr>
            <p:nvPr/>
          </p:nvCxnSpPr>
          <p:spPr>
            <a:xfrm>
              <a:off x="7074680" y="4388942"/>
              <a:ext cx="597483" cy="167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4"/>
              <a:endCxn id="7" idx="0"/>
            </p:cNvCxnSpPr>
            <p:nvPr/>
          </p:nvCxnSpPr>
          <p:spPr>
            <a:xfrm>
              <a:off x="6921928" y="4452214"/>
              <a:ext cx="315143" cy="776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 idx="4"/>
              <a:endCxn id="10" idx="0"/>
            </p:cNvCxnSpPr>
            <p:nvPr/>
          </p:nvCxnSpPr>
          <p:spPr>
            <a:xfrm>
              <a:off x="7753083" y="3951784"/>
              <a:ext cx="71832" cy="541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2" idx="3"/>
              <a:endCxn id="10" idx="7"/>
            </p:cNvCxnSpPr>
            <p:nvPr/>
          </p:nvCxnSpPr>
          <p:spPr>
            <a:xfrm flipH="1">
              <a:off x="7977667" y="3672488"/>
              <a:ext cx="447524" cy="883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2" idx="4"/>
              <a:endCxn id="14" idx="0"/>
            </p:cNvCxnSpPr>
            <p:nvPr/>
          </p:nvCxnSpPr>
          <p:spPr>
            <a:xfrm>
              <a:off x="8577943" y="3735760"/>
              <a:ext cx="0" cy="500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 idx="7"/>
              <a:endCxn id="10" idx="3"/>
            </p:cNvCxnSpPr>
            <p:nvPr/>
          </p:nvCxnSpPr>
          <p:spPr>
            <a:xfrm flipV="1">
              <a:off x="7389823" y="4861810"/>
              <a:ext cx="282340" cy="430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0" idx="6"/>
              <a:endCxn id="14" idx="2"/>
            </p:cNvCxnSpPr>
            <p:nvPr/>
          </p:nvCxnSpPr>
          <p:spPr>
            <a:xfrm flipV="1">
              <a:off x="8040939" y="4452214"/>
              <a:ext cx="320980" cy="256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4" idx="4"/>
              <a:endCxn id="15" idx="0"/>
            </p:cNvCxnSpPr>
            <p:nvPr/>
          </p:nvCxnSpPr>
          <p:spPr>
            <a:xfrm flipH="1">
              <a:off x="8361919" y="4668238"/>
              <a:ext cx="216024" cy="55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5" idx="3"/>
              <a:endCxn id="16" idx="7"/>
            </p:cNvCxnSpPr>
            <p:nvPr/>
          </p:nvCxnSpPr>
          <p:spPr>
            <a:xfrm flipH="1">
              <a:off x="8074879" y="5590840"/>
              <a:ext cx="134288" cy="338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 idx="5"/>
              <a:endCxn id="16" idx="1"/>
            </p:cNvCxnSpPr>
            <p:nvPr/>
          </p:nvCxnSpPr>
          <p:spPr>
            <a:xfrm>
              <a:off x="7389823" y="5597976"/>
              <a:ext cx="379552" cy="331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0" idx="4"/>
              <a:endCxn id="16" idx="0"/>
            </p:cNvCxnSpPr>
            <p:nvPr/>
          </p:nvCxnSpPr>
          <p:spPr>
            <a:xfrm>
              <a:off x="7824915" y="4925082"/>
              <a:ext cx="97212" cy="940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0" idx="5"/>
              <a:endCxn id="15" idx="1"/>
            </p:cNvCxnSpPr>
            <p:nvPr/>
          </p:nvCxnSpPr>
          <p:spPr>
            <a:xfrm>
              <a:off x="7977667" y="4861810"/>
              <a:ext cx="231500" cy="423526"/>
            </a:xfrm>
            <a:prstGeom prst="line">
              <a:avLst/>
            </a:prstGeom>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6378046" y="282817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7" name="Straight Connector 76"/>
            <p:cNvCxnSpPr>
              <a:stCxn id="75" idx="0"/>
              <a:endCxn id="4" idx="3"/>
            </p:cNvCxnSpPr>
            <p:nvPr/>
          </p:nvCxnSpPr>
          <p:spPr>
            <a:xfrm flipV="1">
              <a:off x="6594070" y="2357616"/>
              <a:ext cx="274225" cy="470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5" idx="4"/>
              <a:endCxn id="11" idx="1"/>
            </p:cNvCxnSpPr>
            <p:nvPr/>
          </p:nvCxnSpPr>
          <p:spPr>
            <a:xfrm>
              <a:off x="6594070" y="3260218"/>
              <a:ext cx="175106" cy="823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5" idx="6"/>
              <a:endCxn id="6" idx="2"/>
            </p:cNvCxnSpPr>
            <p:nvPr/>
          </p:nvCxnSpPr>
          <p:spPr>
            <a:xfrm flipV="1">
              <a:off x="6810094" y="2974861"/>
              <a:ext cx="327858" cy="69333"/>
            </a:xfrm>
            <a:prstGeom prst="line">
              <a:avLst/>
            </a:prstGeom>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6164825" y="484130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4" name="Straight Connector 83"/>
            <p:cNvCxnSpPr>
              <a:stCxn id="75" idx="3"/>
              <a:endCxn id="82" idx="0"/>
            </p:cNvCxnSpPr>
            <p:nvPr/>
          </p:nvCxnSpPr>
          <p:spPr>
            <a:xfrm flipH="1">
              <a:off x="6380849" y="3196946"/>
              <a:ext cx="60469" cy="1644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 idx="3"/>
              <a:endCxn id="82" idx="7"/>
            </p:cNvCxnSpPr>
            <p:nvPr/>
          </p:nvCxnSpPr>
          <p:spPr>
            <a:xfrm flipH="1">
              <a:off x="6533601" y="4388942"/>
              <a:ext cx="235575" cy="515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2" idx="5"/>
              <a:endCxn id="7" idx="2"/>
            </p:cNvCxnSpPr>
            <p:nvPr/>
          </p:nvCxnSpPr>
          <p:spPr>
            <a:xfrm>
              <a:off x="6533601" y="5210084"/>
              <a:ext cx="487446" cy="235140"/>
            </a:xfrm>
            <a:prstGeom prst="line">
              <a:avLst/>
            </a:prstGeom>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6563805" y="6055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1" name="Straight Connector 90"/>
            <p:cNvCxnSpPr>
              <a:stCxn id="82" idx="4"/>
              <a:endCxn id="89" idx="1"/>
            </p:cNvCxnSpPr>
            <p:nvPr/>
          </p:nvCxnSpPr>
          <p:spPr>
            <a:xfrm>
              <a:off x="6380849" y="5273356"/>
              <a:ext cx="246228" cy="8449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89" idx="7"/>
              <a:endCxn id="7" idx="3"/>
            </p:cNvCxnSpPr>
            <p:nvPr/>
          </p:nvCxnSpPr>
          <p:spPr>
            <a:xfrm flipV="1">
              <a:off x="6932581" y="5597976"/>
              <a:ext cx="151738" cy="520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9" idx="6"/>
              <a:endCxn id="16" idx="2"/>
            </p:cNvCxnSpPr>
            <p:nvPr/>
          </p:nvCxnSpPr>
          <p:spPr>
            <a:xfrm flipV="1">
              <a:off x="6995853" y="6081969"/>
              <a:ext cx="710250" cy="189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3" idx="5"/>
              <a:endCxn id="12" idx="0"/>
            </p:cNvCxnSpPr>
            <p:nvPr/>
          </p:nvCxnSpPr>
          <p:spPr>
            <a:xfrm>
              <a:off x="8514671" y="1878945"/>
              <a:ext cx="63272" cy="142476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8777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27584" y="3429000"/>
            <a:ext cx="7848872" cy="495746"/>
          </a:xfrm>
        </p:spPr>
        <p:txBody>
          <a:bodyPr/>
          <a:lstStyle/>
          <a:p>
            <a:pPr algn="ctr"/>
            <a:r>
              <a:rPr lang="en-CA" dirty="0" smtClean="0"/>
              <a:t>Challenge: Linking Online Efforts to Real-World Change</a:t>
            </a:r>
            <a:endParaRPr lang="en-CA" dirty="0"/>
          </a:p>
        </p:txBody>
      </p:sp>
    </p:spTree>
    <p:extLst>
      <p:ext uri="{BB962C8B-B14F-4D97-AF65-F5344CB8AC3E}">
        <p14:creationId xmlns:p14="http://schemas.microsoft.com/office/powerpoint/2010/main" val="8667526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Need More Than Words Alone</a:t>
            </a:r>
            <a:endParaRPr lang="en-CA" dirty="0"/>
          </a:p>
        </p:txBody>
      </p:sp>
      <p:sp>
        <p:nvSpPr>
          <p:cNvPr id="3" name="Content Placeholder 2"/>
          <p:cNvSpPr>
            <a:spLocks noGrp="1"/>
          </p:cNvSpPr>
          <p:nvPr>
            <p:ph sz="half" idx="2"/>
          </p:nvPr>
        </p:nvSpPr>
        <p:spPr/>
        <p:txBody>
          <a:bodyPr/>
          <a:lstStyle/>
          <a:p>
            <a:pPr>
              <a:spcBef>
                <a:spcPts val="1200"/>
              </a:spcBef>
              <a:spcAft>
                <a:spcPts val="1200"/>
              </a:spcAft>
            </a:pPr>
            <a:r>
              <a:rPr lang="en-CA" sz="1800" dirty="0" smtClean="0"/>
              <a:t>Changing attitudes is a long-term project</a:t>
            </a:r>
          </a:p>
          <a:p>
            <a:pPr>
              <a:spcBef>
                <a:spcPts val="1200"/>
              </a:spcBef>
              <a:spcAft>
                <a:spcPts val="1200"/>
              </a:spcAft>
            </a:pPr>
            <a:r>
              <a:rPr lang="en-CA" sz="1800" dirty="0" smtClean="0"/>
              <a:t>Laws and declarations are not enough</a:t>
            </a:r>
          </a:p>
          <a:p>
            <a:pPr>
              <a:spcBef>
                <a:spcPts val="1200"/>
              </a:spcBef>
              <a:spcAft>
                <a:spcPts val="1200"/>
              </a:spcAft>
            </a:pPr>
            <a:r>
              <a:rPr lang="en-CA" sz="1800" dirty="0" smtClean="0"/>
              <a:t>Questions are:</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How do we turn online communications into offline action?</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How can we use online communications to support legal initiatives?</a:t>
            </a:r>
          </a:p>
          <a:p>
            <a:pPr>
              <a:spcBef>
                <a:spcPts val="1200"/>
              </a:spcBef>
              <a:spcAft>
                <a:spcPts val="1200"/>
              </a:spcAft>
            </a:pPr>
            <a:r>
              <a:rPr lang="en-CA" sz="1800" dirty="0" smtClean="0"/>
              <a:t>Keep these questions in mind for upcoming discussion session</a:t>
            </a:r>
            <a:endParaRPr lang="en-CA" sz="1800" dirty="0">
              <a:latin typeface="Trebuchet MS" pitchFamily="34" charset="0"/>
            </a:endParaRPr>
          </a:p>
        </p:txBody>
      </p:sp>
    </p:spTree>
    <p:extLst>
      <p:ext uri="{BB962C8B-B14F-4D97-AF65-F5344CB8AC3E}">
        <p14:creationId xmlns:p14="http://schemas.microsoft.com/office/powerpoint/2010/main" val="3930344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24944"/>
            <a:ext cx="9144000"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p:cNvSpPr>
            <a:spLocks noGrp="1"/>
          </p:cNvSpPr>
          <p:nvPr>
            <p:ph type="body" idx="1"/>
          </p:nvPr>
        </p:nvSpPr>
        <p:spPr>
          <a:xfrm>
            <a:off x="467544" y="3068960"/>
            <a:ext cx="8280920" cy="495746"/>
          </a:xfrm>
        </p:spPr>
        <p:txBody>
          <a:bodyPr/>
          <a:lstStyle/>
          <a:p>
            <a:pPr algn="ctr"/>
            <a:r>
              <a:rPr lang="en-CA" dirty="0" smtClean="0">
                <a:solidFill>
                  <a:schemeClr val="bg1"/>
                </a:solidFill>
              </a:rPr>
              <a:t>QUESTIONS?</a:t>
            </a:r>
            <a:endParaRPr lang="en-CA" dirty="0"/>
          </a:p>
        </p:txBody>
      </p:sp>
      <p:sp>
        <p:nvSpPr>
          <p:cNvPr id="7" name="Rectangle 6"/>
          <p:cNvSpPr/>
          <p:nvPr/>
        </p:nvSpPr>
        <p:spPr>
          <a:xfrm>
            <a:off x="467544" y="0"/>
            <a:ext cx="45719"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91114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Psychological Roots of Discrimination</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a:t>
            </a:r>
            <a:r>
              <a:rPr lang="en-CA" sz="1800" dirty="0" err="1" smtClean="0"/>
              <a:t>Othering</a:t>
            </a:r>
            <a:r>
              <a:rPr lang="en-CA" sz="1800" dirty="0" smtClean="0"/>
              <a:t>” is a very human phenomenon</a:t>
            </a:r>
          </a:p>
          <a:p>
            <a:pPr>
              <a:lnSpc>
                <a:spcPct val="200000"/>
              </a:lnSpc>
            </a:pPr>
            <a:r>
              <a:rPr lang="en-CA" sz="1800" dirty="0" smtClean="0"/>
              <a:t>Humans have a demonstrated tendency to divide into groups</a:t>
            </a:r>
          </a:p>
          <a:p>
            <a:pPr>
              <a:lnSpc>
                <a:spcPct val="200000"/>
              </a:lnSpc>
            </a:pPr>
            <a:r>
              <a:rPr lang="en-CA" sz="1800" dirty="0" smtClean="0"/>
              <a:t>Divisions are very can be very powerful</a:t>
            </a:r>
          </a:p>
          <a:p>
            <a:pPr>
              <a:lnSpc>
                <a:spcPct val="200000"/>
              </a:lnSpc>
            </a:pPr>
            <a:r>
              <a:rPr lang="en-CA" sz="1800" dirty="0" smtClean="0"/>
              <a:t>Much psychological research done on this tendency</a:t>
            </a:r>
          </a:p>
          <a:p>
            <a:pPr>
              <a:lnSpc>
                <a:spcPct val="200000"/>
              </a:lnSpc>
            </a:pPr>
            <a:r>
              <a:rPr lang="en-CA" sz="1800" dirty="0" smtClean="0"/>
              <a:t>Individuals tend to identify more with people similar to themselves</a:t>
            </a:r>
            <a:endParaRPr lang="en-CA"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Psychological Roots of </a:t>
            </a:r>
            <a:r>
              <a:rPr lang="en-CA" dirty="0" smtClean="0"/>
              <a:t>Discrimination</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Everyone </a:t>
            </a:r>
            <a:r>
              <a:rPr lang="en-CA" sz="1800" dirty="0" smtClean="0"/>
              <a:t>does it to some extent</a:t>
            </a:r>
          </a:p>
          <a:p>
            <a:pPr lvl="1">
              <a:lnSpc>
                <a:spcPct val="200000"/>
              </a:lnSpc>
              <a:buClr>
                <a:schemeClr val="accent5">
                  <a:lumMod val="75000"/>
                </a:schemeClr>
              </a:buClr>
              <a:buFont typeface="Arial" pitchFamily="34" charset="0"/>
              <a:buChar char="•"/>
            </a:pPr>
            <a:r>
              <a:rPr lang="en-CA" sz="1800" dirty="0" smtClean="0">
                <a:latin typeface="Trebuchet MS" pitchFamily="34" charset="0"/>
              </a:rPr>
              <a:t>Think of traveling and meeting </a:t>
            </a:r>
            <a:r>
              <a:rPr lang="en-CA" sz="1800" dirty="0" smtClean="0">
                <a:latin typeface="Trebuchet MS" pitchFamily="34" charset="0"/>
              </a:rPr>
              <a:t>someone from your country</a:t>
            </a:r>
            <a:endParaRPr lang="en-CA" sz="1800" dirty="0" smtClean="0">
              <a:latin typeface="Trebuchet MS" pitchFamily="34" charset="0"/>
            </a:endParaRPr>
          </a:p>
          <a:p>
            <a:pPr lvl="1">
              <a:lnSpc>
                <a:spcPct val="200000"/>
              </a:lnSpc>
              <a:buClr>
                <a:schemeClr val="accent5">
                  <a:lumMod val="75000"/>
                </a:schemeClr>
              </a:buClr>
              <a:buFont typeface="Arial" pitchFamily="34" charset="0"/>
              <a:buChar char="•"/>
            </a:pPr>
            <a:r>
              <a:rPr lang="en-CA" sz="1800" dirty="0" smtClean="0">
                <a:latin typeface="Trebuchet MS" pitchFamily="34" charset="0"/>
              </a:rPr>
              <a:t>More comfortable when people have common reference point</a:t>
            </a:r>
            <a:endParaRPr lang="en-CA" sz="1400" dirty="0" smtClean="0">
              <a:latin typeface="Trebuchet MS" pitchFamily="34" charset="0"/>
            </a:endParaRPr>
          </a:p>
          <a:p>
            <a:pPr>
              <a:lnSpc>
                <a:spcPct val="200000"/>
              </a:lnSpc>
            </a:pPr>
            <a:r>
              <a:rPr lang="en-CA" sz="1800" dirty="0" smtClean="0">
                <a:latin typeface="Trebuchet MS" pitchFamily="34" charset="0"/>
              </a:rPr>
              <a:t>Not necessarily a bad thing in mild forms since holds groups together</a:t>
            </a:r>
          </a:p>
          <a:p>
            <a:pPr>
              <a:lnSpc>
                <a:spcPct val="200000"/>
              </a:lnSpc>
            </a:pPr>
            <a:r>
              <a:rPr lang="en-CA" sz="1800" dirty="0" smtClean="0">
                <a:latin typeface="Trebuchet MS" pitchFamily="34" charset="0"/>
              </a:rPr>
              <a:t>Danger </a:t>
            </a:r>
            <a:r>
              <a:rPr lang="en-CA" sz="1800" dirty="0" smtClean="0">
                <a:latin typeface="Trebuchet MS" pitchFamily="34" charset="0"/>
              </a:rPr>
              <a:t>appears when taken to an extreme</a:t>
            </a:r>
          </a:p>
        </p:txBody>
      </p:sp>
    </p:spTree>
    <p:extLst>
      <p:ext uri="{BB962C8B-B14F-4D97-AF65-F5344CB8AC3E}">
        <p14:creationId xmlns:p14="http://schemas.microsoft.com/office/powerpoint/2010/main" val="181853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Psychological Roots of </a:t>
            </a:r>
            <a:r>
              <a:rPr lang="en-CA" dirty="0" smtClean="0"/>
              <a:t>Discrimination</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Social animals favour members of their “team”</a:t>
            </a:r>
          </a:p>
          <a:p>
            <a:pPr>
              <a:lnSpc>
                <a:spcPct val="200000"/>
              </a:lnSpc>
            </a:pPr>
            <a:r>
              <a:rPr lang="en-CA" sz="1800" dirty="0" smtClean="0"/>
              <a:t>Observed in humans even when randomly divided into groups</a:t>
            </a:r>
          </a:p>
          <a:p>
            <a:pPr>
              <a:lnSpc>
                <a:spcPct val="200000"/>
              </a:lnSpc>
            </a:pPr>
            <a:r>
              <a:rPr lang="en-CA" sz="1800" dirty="0" smtClean="0"/>
              <a:t>Various experiments demonstrate this</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Robber’s Cave</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Stanford Prison Experiment</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People demonstrate preference even for “team” members they have never met</a:t>
            </a:r>
            <a:endParaRPr lang="en-CA" sz="1800" dirty="0">
              <a:latin typeface="Trebuchet MS" pitchFamily="34" charset="0"/>
            </a:endParaRPr>
          </a:p>
        </p:txBody>
      </p:sp>
    </p:spTree>
    <p:extLst>
      <p:ext uri="{BB962C8B-B14F-4D97-AF65-F5344CB8AC3E}">
        <p14:creationId xmlns:p14="http://schemas.microsoft.com/office/powerpoint/2010/main" val="2691625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Psychological Roots of </a:t>
            </a:r>
            <a:r>
              <a:rPr lang="en-CA" dirty="0" smtClean="0"/>
              <a:t>Discrimination</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Randomly-assigned group identities can be strong</a:t>
            </a:r>
          </a:p>
          <a:p>
            <a:pPr>
              <a:lnSpc>
                <a:spcPct val="200000"/>
              </a:lnSpc>
            </a:pPr>
            <a:r>
              <a:rPr lang="en-CA" sz="1800" dirty="0" smtClean="0"/>
              <a:t>Group identities can be much stronger when associated with…</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Language</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Culture</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Race</a:t>
            </a:r>
          </a:p>
          <a:p>
            <a:pPr lvl="1">
              <a:lnSpc>
                <a:spcPct val="150000"/>
              </a:lnSpc>
              <a:buClr>
                <a:schemeClr val="accent5">
                  <a:lumMod val="75000"/>
                </a:schemeClr>
              </a:buClr>
              <a:buFont typeface="Arial" pitchFamily="34" charset="0"/>
              <a:buChar char="•"/>
            </a:pPr>
            <a:r>
              <a:rPr lang="en-CA" sz="1800" dirty="0" smtClean="0">
                <a:latin typeface="Trebuchet MS" pitchFamily="34" charset="0"/>
              </a:rPr>
              <a:t>Identity</a:t>
            </a:r>
          </a:p>
          <a:p>
            <a:pPr>
              <a:lnSpc>
                <a:spcPct val="150000"/>
              </a:lnSpc>
            </a:pPr>
            <a:endParaRPr lang="en-CA" sz="1800" dirty="0" smtClean="0">
              <a:latin typeface="Trebuchet MS" pitchFamily="34" charset="0"/>
            </a:endParaRPr>
          </a:p>
        </p:txBody>
      </p:sp>
    </p:spTree>
    <p:extLst>
      <p:ext uri="{BB962C8B-B14F-4D97-AF65-F5344CB8AC3E}">
        <p14:creationId xmlns:p14="http://schemas.microsoft.com/office/powerpoint/2010/main" val="310747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Psychological Roots of </a:t>
            </a:r>
            <a:r>
              <a:rPr lang="en-CA" dirty="0" smtClean="0"/>
              <a:t>Discrimination</a:t>
            </a:r>
            <a:endParaRPr lang="en-CA" dirty="0"/>
          </a:p>
        </p:txBody>
      </p:sp>
      <p:sp>
        <p:nvSpPr>
          <p:cNvPr id="3" name="Content Placeholder 2"/>
          <p:cNvSpPr>
            <a:spLocks noGrp="1"/>
          </p:cNvSpPr>
          <p:nvPr>
            <p:ph sz="half" idx="2"/>
          </p:nvPr>
        </p:nvSpPr>
        <p:spPr/>
        <p:txBody>
          <a:bodyPr/>
          <a:lstStyle/>
          <a:p>
            <a:pPr>
              <a:lnSpc>
                <a:spcPct val="200000"/>
              </a:lnSpc>
            </a:pPr>
            <a:r>
              <a:rPr lang="en-CA" sz="1800" dirty="0" smtClean="0"/>
              <a:t>Dangerous subconscious logic</a:t>
            </a:r>
          </a:p>
          <a:p>
            <a:pPr lvl="1">
              <a:lnSpc>
                <a:spcPct val="200000"/>
              </a:lnSpc>
              <a:buFont typeface="+mj-lt"/>
              <a:buAutoNum type="arabicPeriod"/>
            </a:pPr>
            <a:r>
              <a:rPr lang="en-CA" sz="1800" dirty="0" smtClean="0">
                <a:latin typeface="Trebuchet MS" pitchFamily="34" charset="0"/>
              </a:rPr>
              <a:t>I am good</a:t>
            </a:r>
          </a:p>
          <a:p>
            <a:pPr lvl="1">
              <a:lnSpc>
                <a:spcPct val="200000"/>
              </a:lnSpc>
              <a:buFont typeface="+mj-lt"/>
              <a:buAutoNum type="arabicPeriod"/>
            </a:pPr>
            <a:r>
              <a:rPr lang="en-CA" sz="1800" dirty="0" smtClean="0">
                <a:latin typeface="Trebuchet MS" pitchFamily="34" charset="0"/>
              </a:rPr>
              <a:t>People similar to me are good</a:t>
            </a:r>
          </a:p>
          <a:p>
            <a:pPr lvl="1">
              <a:lnSpc>
                <a:spcPct val="200000"/>
              </a:lnSpc>
              <a:buFont typeface="+mj-lt"/>
              <a:buAutoNum type="arabicPeriod"/>
            </a:pPr>
            <a:r>
              <a:rPr lang="en-CA" sz="1800" dirty="0" smtClean="0">
                <a:latin typeface="Trebuchet MS" pitchFamily="34" charset="0"/>
              </a:rPr>
              <a:t>My group is best</a:t>
            </a:r>
          </a:p>
          <a:p>
            <a:pPr lvl="1">
              <a:lnSpc>
                <a:spcPct val="200000"/>
              </a:lnSpc>
              <a:buFont typeface="+mj-lt"/>
              <a:buAutoNum type="arabicPeriod"/>
            </a:pPr>
            <a:r>
              <a:rPr lang="en-CA" sz="1800" dirty="0" smtClean="0">
                <a:latin typeface="Trebuchet MS" pitchFamily="34" charset="0"/>
              </a:rPr>
              <a:t>People and groups unlike us are less good</a:t>
            </a:r>
          </a:p>
          <a:p>
            <a:pPr lvl="1">
              <a:lnSpc>
                <a:spcPct val="200000"/>
              </a:lnSpc>
              <a:buClr>
                <a:schemeClr val="tx1"/>
              </a:buClr>
              <a:buFont typeface="+mj-lt"/>
              <a:buAutoNum type="arabicPeriod"/>
            </a:pPr>
            <a:r>
              <a:rPr lang="en-CA" sz="1800" dirty="0" smtClean="0">
                <a:solidFill>
                  <a:schemeClr val="accent5">
                    <a:lumMod val="75000"/>
                  </a:schemeClr>
                </a:solidFill>
                <a:latin typeface="Trebuchet MS" pitchFamily="34" charset="0"/>
              </a:rPr>
              <a:t>Extreme cases:</a:t>
            </a:r>
            <a:r>
              <a:rPr lang="en-CA" sz="1800" dirty="0" smtClean="0">
                <a:latin typeface="Trebuchet MS" pitchFamily="34" charset="0"/>
              </a:rPr>
              <a:t> People and groups unlike us are evil or dangerous</a:t>
            </a:r>
          </a:p>
        </p:txBody>
      </p:sp>
    </p:spTree>
    <p:extLst>
      <p:ext uri="{BB962C8B-B14F-4D97-AF65-F5344CB8AC3E}">
        <p14:creationId xmlns:p14="http://schemas.microsoft.com/office/powerpoint/2010/main" val="412993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Social </a:t>
            </a:r>
            <a:r>
              <a:rPr lang="en-CA" dirty="0" smtClean="0"/>
              <a:t>Manifestation </a:t>
            </a:r>
            <a:r>
              <a:rPr lang="en-CA" dirty="0"/>
              <a:t>of </a:t>
            </a:r>
            <a:r>
              <a:rPr lang="en-CA" dirty="0" smtClean="0"/>
              <a:t>Discriminatory Psychology</a:t>
            </a:r>
            <a:endParaRPr lang="en-CA" dirty="0"/>
          </a:p>
        </p:txBody>
      </p:sp>
      <p:sp>
        <p:nvSpPr>
          <p:cNvPr id="3" name="Content Placeholder 2"/>
          <p:cNvSpPr>
            <a:spLocks noGrp="1"/>
          </p:cNvSpPr>
          <p:nvPr>
            <p:ph sz="half" idx="2"/>
          </p:nvPr>
        </p:nvSpPr>
        <p:spPr/>
        <p:txBody>
          <a:bodyPr/>
          <a:lstStyle/>
          <a:p>
            <a:pPr>
              <a:spcBef>
                <a:spcPts val="1200"/>
              </a:spcBef>
              <a:spcAft>
                <a:spcPts val="1200"/>
              </a:spcAft>
            </a:pPr>
            <a:r>
              <a:rPr lang="en-CA" sz="1800" dirty="0" smtClean="0"/>
              <a:t>Loss of opportunities for both individuals and groups affecting all aspects of life</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Employment</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Education</a:t>
            </a:r>
            <a:endParaRPr lang="en-CA" sz="1800" dirty="0" smtClean="0">
              <a:latin typeface="Trebuchet MS" pitchFamily="34" charset="0"/>
            </a:endParaRP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Political participation</a:t>
            </a:r>
          </a:p>
          <a:p>
            <a:pPr lvl="1">
              <a:spcBef>
                <a:spcPts val="1200"/>
              </a:spcBef>
              <a:spcAft>
                <a:spcPts val="1200"/>
              </a:spcAft>
              <a:buClr>
                <a:schemeClr val="accent5">
                  <a:lumMod val="75000"/>
                </a:schemeClr>
              </a:buClr>
              <a:buFont typeface="Arial" pitchFamily="34" charset="0"/>
              <a:buChar char="•"/>
            </a:pPr>
            <a:r>
              <a:rPr lang="en-CA" sz="1800" dirty="0" smtClean="0">
                <a:latin typeface="Trebuchet MS" pitchFamily="34" charset="0"/>
              </a:rPr>
              <a:t>Family and relationships</a:t>
            </a:r>
            <a:endParaRPr lang="en-CA" sz="1800" dirty="0">
              <a:latin typeface="Trebuchet MS" pitchFamily="34" charset="0"/>
            </a:endParaRPr>
          </a:p>
        </p:txBody>
      </p:sp>
    </p:spTree>
    <p:extLst>
      <p:ext uri="{BB962C8B-B14F-4D97-AF65-F5344CB8AC3E}">
        <p14:creationId xmlns:p14="http://schemas.microsoft.com/office/powerpoint/2010/main" val="3121275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2550</TotalTime>
  <Words>1426</Words>
  <Application>Microsoft Office PowerPoint</Application>
  <PresentationFormat>On-screen Show (4:3)</PresentationFormat>
  <Paragraphs>211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dc:creator>
  <cp:lastModifiedBy>CTuckwood</cp:lastModifiedBy>
  <cp:revision>44</cp:revision>
  <dcterms:created xsi:type="dcterms:W3CDTF">2011-07-01T13:56:56Z</dcterms:created>
  <dcterms:modified xsi:type="dcterms:W3CDTF">2013-10-08T16:59:39Z</dcterms:modified>
</cp:coreProperties>
</file>